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56" r:id="rId2"/>
    <p:sldId id="261" r:id="rId3"/>
    <p:sldId id="258" r:id="rId4"/>
    <p:sldId id="259" r:id="rId5"/>
    <p:sldId id="288" r:id="rId6"/>
    <p:sldId id="263" r:id="rId7"/>
    <p:sldId id="265" r:id="rId8"/>
    <p:sldId id="266" r:id="rId9"/>
    <p:sldId id="271" r:id="rId10"/>
    <p:sldId id="272" r:id="rId11"/>
    <p:sldId id="273" r:id="rId12"/>
    <p:sldId id="274" r:id="rId13"/>
    <p:sldId id="275" r:id="rId14"/>
    <p:sldId id="279" r:id="rId15"/>
    <p:sldId id="281" r:id="rId16"/>
    <p:sldId id="283" r:id="rId17"/>
    <p:sldId id="284" r:id="rId18"/>
    <p:sldId id="289" r:id="rId19"/>
    <p:sldId id="290" r:id="rId20"/>
    <p:sldId id="300" r:id="rId21"/>
    <p:sldId id="302" r:id="rId22"/>
    <p:sldId id="295" r:id="rId23"/>
    <p:sldId id="323" r:id="rId24"/>
    <p:sldId id="305" r:id="rId25"/>
    <p:sldId id="325" r:id="rId26"/>
    <p:sldId id="306" r:id="rId27"/>
    <p:sldId id="303" r:id="rId28"/>
    <p:sldId id="292" r:id="rId29"/>
    <p:sldId id="310" r:id="rId30"/>
    <p:sldId id="307" r:id="rId31"/>
    <p:sldId id="315" r:id="rId32"/>
    <p:sldId id="314" r:id="rId33"/>
    <p:sldId id="316" r:id="rId34"/>
    <p:sldId id="313" r:id="rId35"/>
    <p:sldId id="311" r:id="rId36"/>
    <p:sldId id="328" r:id="rId37"/>
    <p:sldId id="291" r:id="rId38"/>
    <p:sldId id="321" r:id="rId39"/>
    <p:sldId id="319" r:id="rId40"/>
    <p:sldId id="317" r:id="rId41"/>
    <p:sldId id="322" r:id="rId42"/>
    <p:sldId id="326" r:id="rId43"/>
    <p:sldId id="329" r:id="rId44"/>
    <p:sldId id="324" r:id="rId45"/>
    <p:sldId id="299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8C9C"/>
    <a:srgbClr val="8C5F24"/>
    <a:srgbClr val="65441A"/>
    <a:srgbClr val="926298"/>
    <a:srgbClr val="621F6B"/>
    <a:srgbClr val="2E0832"/>
    <a:srgbClr val="613900"/>
    <a:srgbClr val="640000"/>
    <a:srgbClr val="5A2781"/>
    <a:srgbClr val="8A3BC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00" autoAdjust="0"/>
    <p:restoredTop sz="85009" autoAdjust="0"/>
  </p:normalViewPr>
  <p:slideViewPr>
    <p:cSldViewPr snapToGrid="0">
      <p:cViewPr>
        <p:scale>
          <a:sx n="60" d="100"/>
          <a:sy n="60" d="100"/>
        </p:scale>
        <p:origin x="-720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DC15F-5A76-4B63-8E99-78EB9D11D315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A14468-A11E-4135-88DA-52CAD59426D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2016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году страна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отмечает 125-летие со дня рождения замечательного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русского поэта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«серебряного века»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Осипа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Эмильевича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Мандельштама.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апреле 1913-го в Санкт-Петербурге увидела свет первая книга стихов О. Мандельштама «Камень».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отличие от Блока и Ахматовой, Мандельштам о любви написал очень немного, хотя был «чистейшей воды» лириком и, по свидетельству Анны Ахматовой, «влюблялся... довольно часто».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Его любовная лирика светла и целомудренна, лишена трагической тяжести и демонизма.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Одно из красивейших стихотворений поэта - «Бессонница. Гомер. Тугие паруса» навеяно поэмой Гомера «Илиада». Лирический герой приходит к выводу, что все в мире «движется любовью».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конце июня 1915-го в Коктебеле Осип Мандельштам знакомится с Мариной и Анастасией Цветаевыми.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 мая 1919 г. в Киеве Осип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Эмильевич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познакомился с юной художницей Надеждой Хазиной, будущей женой.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Главной темой его творчества стала тема Поэта и Времени.   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«Мне хочется говорить не о себе, а следить за веком, за шумом и прорастанием времени. Память моя враждебна всему личному».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Свою автобиографическую книгу он так и назовёт: «Шум времени».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декабре 17 года появляется стихотворение «Кассандре», обращенное к Анне Ахматовой, в котором пророческий дар поэта предрекает гибель всему и всем.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мае 1918 года, когда исчезают остатки былой духовной и политической свободы, Мандельштам пишет свою знаменитую оду «Сумерки свободы».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1921 году вышел второй сборник поэта.— «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Tristia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 (в переводе с латыни — «Скорби»). Это как бы непрерывная элегия о расставании с любимыми женщинами, умирающим Санкт-Петербургом, Европой, Крымом, свободой. Его стихи пророчат гибель старой культуры и ее носителей.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Осип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Эмильевич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тяжело переживает расстрел Гумилева.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Осип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Эмильевич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Мандельштам родился 3 января 1891 г. в Варшаве, в еврейской семье.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тематику стихов вползает зловещая тень безжалостного "века-Зверя". В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30-е годы 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 обретает свой лик, свою конкретность. Век – зверь оборачивается веком-волкодавом.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Дорог и близок сердцу Мандельштама был Петербург. К образу этого города, который неузнаваемо менялся с течением времени, поэт возвращается на протяжении всего своего творчества.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начале 1934-го  года Мандельштам читает знакомым, иногда случайным, стихотворение, ставшим для него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роковым, - 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«Мы живем, под собою не чуя страны». Тем, кто его слушал, было страшно, но не за поэта, - было страшно за себя…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ночь с 13 на 14 мая 1934 года Мандельштама арестовали.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Стихи в честь Сталина писали почти все советские поэты. Но Сталину, очевидно, хотелось, чтобы его воспел именно Мандельштам. ……«Ода Сталину»…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конце 1937 года, Мандельштам просил эти стихи уничтожить, а в разговоре с А.Ахматовой назвал их вызванными «болезнью».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 весны 1935 г. начинается Воронежский период творчества поэта.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Мандельштам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создал три «воронежских тетради» стихов.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А. Ахматова вспоминала: «В последний раз я видела Мандельштама осенью 1937 года. Они (он и Надя) приехали в Ленинград дня на два. Время было апокалипсическое. Беда ходила по пятам за всеми нами…»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мае 1938 года последовал второй арест.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 письма Мандельштама брату: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«Дорогой Шура!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Я нахожусь – Владивосток, СВИТЛ, 11 барак. Получил 5 лет за контрреволюционную деятельность по решению ОСО [Особого совещания].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 Москвы из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Бутырок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этап выехал 9 сентября, приехал 12 октября.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Здоровье очень слабое. Истощен до крайности, исхудал, неузнаваем почти, но посылать вещи, продукты и деньги – не знаю, есть ли смысл. Попробуй всё-таки. Очень мёрзну без вещей.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Родная Наденька, не знаю, жива ли ты, голубка моя. Ты, Шура, напиши о Наде мне сейчас же.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Здесь транзитный пункт. В Колыму меня не взяли. Возможна зимовка.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Родные мои. Целую вас. Ося».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пересыльном лагере Владивостока великий русский поэт пробыл  76 суток – со среды 12 октября до – вторника 27 декабря 1938 года.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Старинный род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Мандельштамов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дал миру физиков и врачей, историков, деятелей литературы. Отец Мандельштама был небогатым торговцем кожами. Эмиль Вениаминович много читал, но по-немецки говорил лучше, чем по-русски. Мать, Флора Осиповна, пианистка и учительница музыки, знала и любила русскую культуру.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последние дни 38 года белой волчицей бесчинствовала пурга, заметая бараки и страшные штабеля, заметая надежду, которая, возможно, ещё теплилась на дне мерцающего сознания: «Когда на площадях и в тишине келейной мы сходим медленно с ума, холодного и чистого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рентвейна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предложит нам жестокая зима».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июне 1940 г. жене и брату О. Мандельштама была выдана справка: «...умер в возрасте сорока семи лет 27 декабря 1938 г. от паралича сердца».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Сейчас на месте пересылки, выстроились дома. Ещё жив крохотный кусочек лагерной территории, где стоял 11 барак  - это неприметный склон сопки в 10 мин. езды от центра Владивостока.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Жена поэта – Надежда Яковлевна Мандельштам (Хазина). Эта женщина оставила</a:t>
            </a:r>
            <a:r>
              <a:rPr lang="ru-RU" baseline="0" dirty="0" smtClean="0"/>
              <a:t> нам свои «Воспоминания», сохранила для мира творческое наследие Осипа </a:t>
            </a:r>
            <a:r>
              <a:rPr lang="ru-RU" baseline="0" dirty="0" err="1" smtClean="0"/>
              <a:t>Эмильевича</a:t>
            </a:r>
            <a:r>
              <a:rPr lang="ru-RU" baseline="0" dirty="0" smtClean="0"/>
              <a:t>. Опасаясь обысков и ареста, она заучивала наизусть его стихи и прозу.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Произведения самого удивительного и трагического Мастера отечественной поэзии стали широко издавать только с 90-х годов XX века.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Будущий поэт получил прекрасное образование — сначала 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Тенишевском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коммерческом училище - одном из лучших учебных заведений России того времени, затем во Франции, в Сорбонне, потом в Германии, 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Гейдельбергском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университете, и снова в России — на историко-филологическом факультете Петербургского университета.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квартире Иванова, именуемой среди поэтов «башня», проводились литературные собрания. В «башне» звучали новые стихи, молодые поэты обучались стихосложению. Это литературное объединение получило название «Цех поэтов». Руководителями его стали Николай Гумилев и Сергей Городецкий.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«башне» Мандельштам был представлен жене Гумилева молодой поэтессе Анне Ахматовой.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«Бродячая собака» - известное в Петербурге литературно-художественное кабаре на Михайловской площади. Оно открылось в ночь на 1 января 1912 г.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Две комнаты с низкими потолками без окон ярко расписаны, заставлены столиками, скамьями, есть буфет и камин, цветные фонарики, небольшая сцена, душно, накурено, весело.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14468-A11E-4135-88DA-52CAD59426D0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9BE5A-415D-4D57-AF6D-BC15A1C1DCB8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A5882-9C9A-4261-BAA2-190F21D38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841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9BE5A-415D-4D57-AF6D-BC15A1C1DCB8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A5882-9C9A-4261-BAA2-190F21D38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4957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9BE5A-415D-4D57-AF6D-BC15A1C1DCB8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A5882-9C9A-4261-BAA2-190F21D38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3133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9BE5A-415D-4D57-AF6D-BC15A1C1DCB8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A5882-9C9A-4261-BAA2-190F21D38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5034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9BE5A-415D-4D57-AF6D-BC15A1C1DCB8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A5882-9C9A-4261-BAA2-190F21D38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8092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9BE5A-415D-4D57-AF6D-BC15A1C1DCB8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A5882-9C9A-4261-BAA2-190F21D38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5986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9BE5A-415D-4D57-AF6D-BC15A1C1DCB8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A5882-9C9A-4261-BAA2-190F21D38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9472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9BE5A-415D-4D57-AF6D-BC15A1C1DCB8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A5882-9C9A-4261-BAA2-190F21D38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3793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9BE5A-415D-4D57-AF6D-BC15A1C1DCB8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A5882-9C9A-4261-BAA2-190F21D38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5822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9BE5A-415D-4D57-AF6D-BC15A1C1DCB8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A5882-9C9A-4261-BAA2-190F21D38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0604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9BE5A-415D-4D57-AF6D-BC15A1C1DCB8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A5882-9C9A-4261-BAA2-190F21D38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4439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9BE5A-415D-4D57-AF6D-BC15A1C1DCB8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A5882-9C9A-4261-BAA2-190F21D387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729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0042" y="1918953"/>
            <a:ext cx="7772400" cy="766763"/>
          </a:xfrm>
          <a:solidFill>
            <a:srgbClr val="E1D3BA"/>
          </a:solidFill>
          <a:effectLst>
            <a:glow rad="266700">
              <a:srgbClr val="E1D3BA">
                <a:alpha val="82000"/>
              </a:srgbClr>
            </a:glow>
            <a:softEdge rad="152400"/>
          </a:effectLst>
        </p:spPr>
        <p:txBody>
          <a:bodyPr>
            <a:noAutofit/>
          </a:bodyPr>
          <a:lstStyle/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Осип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Эмильевич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Мандельштам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9397" y="4063799"/>
            <a:ext cx="7984902" cy="1655762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ru-RU" sz="6600" dirty="0" smtClean="0">
                <a:latin typeface="Calibri" pitchFamily="34" charset="0"/>
                <a:cs typeface="Tunga" pitchFamily="2"/>
              </a:rPr>
              <a:t>«</a:t>
            </a:r>
            <a:r>
              <a:rPr lang="ru-RU" sz="6600" dirty="0" smtClean="0">
                <a:latin typeface="Calibri" pitchFamily="34" charset="0"/>
                <a:ea typeface="Arial Unicode MS" pitchFamily="34" charset="-128"/>
                <a:cs typeface="Tunga" pitchFamily="2"/>
              </a:rPr>
              <a:t>Свободный человек свободной мысли…»</a:t>
            </a:r>
            <a:endParaRPr lang="ru-RU" sz="6600" dirty="0">
              <a:latin typeface="Calibri" pitchFamily="34" charset="0"/>
              <a:ea typeface="Arial Unicode MS" pitchFamily="34" charset="-128"/>
              <a:cs typeface="Tunga" pitchFamily="2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04740" y="3026536"/>
            <a:ext cx="7772400" cy="766763"/>
          </a:xfrm>
          <a:prstGeom prst="rect">
            <a:avLst/>
          </a:prstGeom>
          <a:solidFill>
            <a:srgbClr val="E1D3BA"/>
          </a:solidFill>
          <a:effectLst>
            <a:glow rad="266700">
              <a:srgbClr val="E1D3BA">
                <a:alpha val="82000"/>
              </a:srgbClr>
            </a:glow>
            <a:softEdge rad="152400"/>
          </a:effectLst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1891-1938</a:t>
            </a:r>
            <a:endParaRPr kumimoji="0" lang="ru-RU" sz="5400" b="1" i="0" u="none" strike="noStrike" kern="1200" cap="none" spc="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328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animal-store.ru/img/2015/050201/49045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105" y="669701"/>
            <a:ext cx="8878895" cy="5327337"/>
          </a:xfrm>
          <a:prstGeom prst="rect">
            <a:avLst/>
          </a:prstGeom>
          <a:noFill/>
        </p:spPr>
      </p:pic>
      <p:pic>
        <p:nvPicPr>
          <p:cNvPr id="28676" name="Picture 4" descr="http://historyperson.ru/wp-content/uploads/2014/03/anna-andreevna-axmatova-historypers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40332"/>
            <a:ext cx="1925059" cy="291766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8678" name="Picture 6" descr="http://prokrasotu.info/wp-content/uploads/sites/6/2015/09/blok1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8370" y="0"/>
            <a:ext cx="2175630" cy="29235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8680" name="Picture 8" descr="http://cs306301.vk.me/v306301247/8cdc/vVwvE_n3BMU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37410" y="0"/>
            <a:ext cx="3308731" cy="253324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8684" name="Picture 12" descr="http://www.webcountry.name/images/b/gumilyov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98971" y="4043966"/>
            <a:ext cx="2345029" cy="28140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8686" name="Picture 14" descr="http://www.rospisatel.ru/images/main-81642-9004573c8c92b36dfe8c2b74aef9d9ef%5B1%5D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2369713" cy="3165937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9" name="TextBox 8"/>
          <p:cNvSpPr txBox="1"/>
          <p:nvPr/>
        </p:nvSpPr>
        <p:spPr>
          <a:xfrm>
            <a:off x="2523991" y="5313340"/>
            <a:ext cx="4086359" cy="1255728"/>
          </a:xfrm>
          <a:prstGeom prst="rect">
            <a:avLst/>
          </a:prstGeom>
          <a:solidFill>
            <a:srgbClr val="65441A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i="1" dirty="0" smtClean="0">
                <a:solidFill>
                  <a:schemeClr val="bg1"/>
                </a:solidFill>
                <a:latin typeface="Constantia" pitchFamily="18" charset="0"/>
              </a:rPr>
              <a:t>«Бродячая собака» - литературно-художественное кабаре </a:t>
            </a:r>
            <a:endParaRPr lang="ru-RU" sz="2800" i="1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animal-store.ru/img/2015/050201/484649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649" y="857250"/>
            <a:ext cx="8559551" cy="55435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60621" y="0"/>
            <a:ext cx="4572000" cy="707886"/>
          </a:xfrm>
          <a:prstGeom prst="rect">
            <a:avLst/>
          </a:prstGeom>
          <a:solidFill>
            <a:srgbClr val="65441A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smtClean="0">
                <a:solidFill>
                  <a:schemeClr val="bg1"/>
                </a:solidFill>
                <a:latin typeface="Constantia" pitchFamily="18" charset="0"/>
              </a:rPr>
              <a:t>«Бродячая собака» </a:t>
            </a:r>
            <a:endParaRPr lang="ru-RU" sz="4000" i="1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62151" y="566670"/>
            <a:ext cx="3876541" cy="5509200"/>
          </a:xfrm>
          <a:prstGeom prst="rect">
            <a:avLst/>
          </a:prstGeom>
          <a:solidFill>
            <a:srgbClr val="65441A"/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 Стихи Мандельштама, возникающие, как писал А. Блок,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«из снов — очень своеобразных, лежащих в области искусства только», </a:t>
            </a:r>
            <a:r>
              <a:rPr lang="ru-RU" sz="3200" dirty="0" smtClean="0">
                <a:solidFill>
                  <a:schemeClr val="bg1"/>
                </a:solidFill>
              </a:rPr>
              <a:t>казалось, были предназначены для узкого круга эстетов.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30722" name="Picture 2" descr="http://static12.insales.ru/images/products/1/5338/26621146/mandelshtam-kam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914" y="579549"/>
            <a:ext cx="3828383" cy="5743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people-of-art.ru/cimg/2014/102602/08100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984123" y="3460552"/>
            <a:ext cx="4159877" cy="1785104"/>
          </a:xfrm>
          <a:prstGeom prst="rect">
            <a:avLst/>
          </a:prstGeom>
          <a:solidFill>
            <a:srgbClr val="5A278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sz="2300" i="1" dirty="0" smtClean="0">
                <a:solidFill>
                  <a:schemeClr val="bg1"/>
                </a:solidFill>
                <a:latin typeface="Constantia" pitchFamily="18" charset="0"/>
              </a:rPr>
              <a:t>Истончается тонкий тлен - </a:t>
            </a:r>
            <a:br>
              <a:rPr lang="ru-RU" sz="2300" i="1" dirty="0" smtClean="0">
                <a:solidFill>
                  <a:schemeClr val="bg1"/>
                </a:solidFill>
                <a:latin typeface="Constantia" pitchFamily="18" charset="0"/>
              </a:rPr>
            </a:br>
            <a:r>
              <a:rPr lang="ru-RU" sz="2300" i="1" dirty="0" smtClean="0">
                <a:solidFill>
                  <a:schemeClr val="bg1"/>
                </a:solidFill>
                <a:latin typeface="Constantia" pitchFamily="18" charset="0"/>
              </a:rPr>
              <a:t>Фиолетовый гобелен</a:t>
            </a:r>
          </a:p>
          <a:p>
            <a:r>
              <a:rPr lang="ru-RU" sz="2300" i="1" dirty="0" smtClean="0">
                <a:solidFill>
                  <a:schemeClr val="bg1"/>
                </a:solidFill>
                <a:latin typeface="Constantia" pitchFamily="18" charset="0"/>
              </a:rPr>
              <a:t>К нам — на воды и на леса —</a:t>
            </a:r>
            <a:br>
              <a:rPr lang="ru-RU" sz="2300" i="1" dirty="0" smtClean="0">
                <a:solidFill>
                  <a:schemeClr val="bg1"/>
                </a:solidFill>
                <a:latin typeface="Constantia" pitchFamily="18" charset="0"/>
              </a:rPr>
            </a:br>
            <a:r>
              <a:rPr lang="ru-RU" sz="2300" i="1" dirty="0" smtClean="0">
                <a:solidFill>
                  <a:schemeClr val="bg1"/>
                </a:solidFill>
                <a:latin typeface="Constantia" pitchFamily="18" charset="0"/>
              </a:rPr>
              <a:t>Опускаются небеса…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img1.liveinternet.ru/images/attach/c/4/122/909/122909045_4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35842" name="Picture 2" descr="http://www.litgep.ru/upload/000/u69/000/19a2b9a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6857997" cy="6858000"/>
          </a:xfrm>
          <a:prstGeom prst="rect">
            <a:avLst/>
          </a:prstGeom>
          <a:noFill/>
        </p:spPr>
      </p:pic>
      <p:pic>
        <p:nvPicPr>
          <p:cNvPr id="4" name="Picture 2" descr="http://ruslania.com/pictures/big/978569930728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09378" y="173998"/>
            <a:ext cx="4347610" cy="64779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movpins.com/big/MV5BMTk3NTMyODY1N15BMl5BanBnXkFtZTcwMDg5MTQyMw/troia-%282004%29-large-pictu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3999" cy="7031864"/>
          </a:xfrm>
          <a:prstGeom prst="rect">
            <a:avLst/>
          </a:prstGeom>
          <a:noFill/>
        </p:spPr>
      </p:pic>
      <p:pic>
        <p:nvPicPr>
          <p:cNvPr id="4" name="Picture 4" descr="https://im0-tub-ru.yandex.net/i?id=66c7ba6efe3f6c33bc82b383c4caf9f8&amp;n=33&amp;h=215&amp;w=25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654683" y="0"/>
            <a:ext cx="4257498" cy="3949222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5" name="TextBox 4"/>
          <p:cNvSpPr txBox="1"/>
          <p:nvPr/>
        </p:nvSpPr>
        <p:spPr>
          <a:xfrm>
            <a:off x="476519" y="5859888"/>
            <a:ext cx="7984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smtClean="0">
                <a:solidFill>
                  <a:schemeClr val="bg1"/>
                </a:solidFill>
                <a:latin typeface="Constantia" pitchFamily="18" charset="0"/>
              </a:rPr>
              <a:t>Бессонница. Гомер. Тугие паруса…</a:t>
            </a:r>
            <a:endParaRPr lang="ru-RU" sz="4000" i="1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http://cs1422.vkontakte.ru/u2601672/71937668/x_a0caaa4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763" y="247650"/>
            <a:ext cx="8481872" cy="6362700"/>
          </a:xfrm>
          <a:prstGeom prst="rect">
            <a:avLst/>
          </a:prstGeom>
          <a:noFill/>
        </p:spPr>
      </p:pic>
      <p:pic>
        <p:nvPicPr>
          <p:cNvPr id="39938" name="Picture 2" descr="http://vev.ru/uploads/images/00/01/64/2014/03/08/8e72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-167426" y="1287889"/>
            <a:ext cx="3721338" cy="5879206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181350" y="3801678"/>
            <a:ext cx="5486400" cy="2751522"/>
          </a:xfrm>
          <a:prstGeom prst="rect">
            <a:avLst/>
          </a:prstGeom>
          <a:solidFill>
            <a:schemeClr val="bg2">
              <a:lumMod val="25000"/>
            </a:schemeClr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2400" i="1" dirty="0" smtClean="0">
                <a:solidFill>
                  <a:schemeClr val="bg1"/>
                </a:solidFill>
                <a:latin typeface="Constantia" pitchFamily="18" charset="0"/>
              </a:rPr>
              <a:t>       </a:t>
            </a:r>
          </a:p>
          <a:p>
            <a:pPr algn="just">
              <a:lnSpc>
                <a:spcPct val="90000"/>
              </a:lnSpc>
            </a:pPr>
            <a:r>
              <a:rPr lang="ru-RU" sz="2400" b="1" i="1" dirty="0" smtClean="0">
                <a:solidFill>
                  <a:schemeClr val="bg1"/>
                </a:solidFill>
                <a:latin typeface="Constantia" pitchFamily="18" charset="0"/>
              </a:rPr>
              <a:t>М. Цветаева: «…Мандельштам в Коктебеле был общим баловнем, может быть единственный раз в жизни, когда поэту повезло, ибо он был окружен ушами — на стихи, и сердцами — на слабости...»</a:t>
            </a:r>
            <a:r>
              <a:rPr lang="ru-RU" sz="2400" b="1" dirty="0" smtClean="0">
                <a:solidFill>
                  <a:schemeClr val="bg1"/>
                </a:solidFill>
                <a:latin typeface="Constantia" pitchFamily="18" charset="0"/>
              </a:rPr>
              <a:t> </a:t>
            </a:r>
            <a:endParaRPr lang="ru-RU" sz="2400" b="1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http://reshetnikov-yu.ucoz.ru/_fr/0/14041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281329" y="285750"/>
            <a:ext cx="4465168" cy="6324600"/>
          </a:xfrm>
          <a:prstGeom prst="rect">
            <a:avLst/>
          </a:prstGeom>
          <a:noFill/>
        </p:spPr>
      </p:pic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4667250" y="0"/>
            <a:ext cx="4476750" cy="7109639"/>
          </a:xfrm>
          <a:prstGeom prst="rect">
            <a:avLst/>
          </a:prstGeom>
          <a:solidFill>
            <a:srgbClr val="640000"/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Твой зрачок в небесной корке,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Обращенный вдаль и ниц,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Защищают оговорки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Слабых чующих ресниц.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Будет он обожествленный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Долго жить в родной стране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Омут ока удивленный,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Кинь его вдогонку мне.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Он глядит уже охотно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В мимолетные века —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Светлый, радужный, бесплотный,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Умоляющий пока.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solidFill>
                <a:schemeClr val="bg1"/>
              </a:solidFill>
              <a:latin typeface="Constant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solidFill>
                <a:schemeClr val="bg1"/>
              </a:solidFill>
              <a:latin typeface="Constantia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43400" y="5543550"/>
            <a:ext cx="48006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b="1" i="1" dirty="0" smtClean="0">
                <a:solidFill>
                  <a:schemeClr val="bg1"/>
                </a:solidFill>
                <a:latin typeface="Constantia" pitchFamily="18" charset="0"/>
              </a:rPr>
              <a:t>Надежда Яковлевна Хазина</a:t>
            </a:r>
            <a:endParaRPr lang="ru-RU" sz="3200" b="1" i="1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s://im1-tub-ru.yandex.net/i?id=cd8b5304b0ba60ab3fd60a94614a7b86&amp;n=33&amp;h=215&amp;w=1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8272" y="224156"/>
            <a:ext cx="4566551" cy="66338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http://img-fotki.yandex.ru/get/9298/162024075.27/0_afbef_17afcae2_or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9350" y="381000"/>
            <a:ext cx="8241249" cy="539115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47650" y="5706070"/>
            <a:ext cx="8439150" cy="923330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latin typeface="Constantia" pitchFamily="18" charset="0"/>
              </a:rPr>
              <a:t>«Кассандре», 1917 г.</a:t>
            </a:r>
            <a:endParaRPr lang="ru-RU" sz="5400" b="1" i="1" dirty="0"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44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museumsyndicate.com/images/8/726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725" y="202380"/>
            <a:ext cx="8139286" cy="60190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553791" y="6088559"/>
            <a:ext cx="81780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bg1"/>
                </a:solidFill>
                <a:latin typeface="Constantia" pitchFamily="18" charset="0"/>
              </a:rPr>
              <a:t>Варшава в </a:t>
            </a:r>
            <a:r>
              <a:rPr lang="ru-RU" sz="4400" b="1" i="1" smtClean="0">
                <a:solidFill>
                  <a:schemeClr val="bg1"/>
                </a:solidFill>
                <a:latin typeface="Constantia" pitchFamily="18" charset="0"/>
              </a:rPr>
              <a:t>1890-1905 гг.</a:t>
            </a:r>
            <a:endParaRPr lang="ru-RU" sz="4400" b="1" i="1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img0.liveinternet.ru/images/attach/c/9/126/64/126064990_Revolyuciy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10505" cy="59626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47750" y="5981700"/>
            <a:ext cx="6953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i="1" dirty="0" smtClean="0">
                <a:solidFill>
                  <a:schemeClr val="bg1"/>
                </a:solidFill>
                <a:latin typeface="Constantia" pitchFamily="18" charset="0"/>
              </a:rPr>
              <a:t>ода «Сумерки свободы»</a:t>
            </a:r>
            <a:endParaRPr lang="ru-RU" sz="4400" i="1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s://im0-tub-ru.yandex.net/i?id=0662c09ed0fca1ec5483fedcef5de69a&amp;n=33&amp;h=215&amp;w=16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9291" y="495300"/>
            <a:ext cx="4422257" cy="5905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86350" y="876300"/>
            <a:ext cx="3810000" cy="5509200"/>
          </a:xfrm>
          <a:prstGeom prst="rect">
            <a:avLst/>
          </a:prstGeom>
          <a:solidFill>
            <a:srgbClr val="613900"/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endParaRPr lang="ru-RU" sz="3200" i="1" dirty="0" smtClean="0">
              <a:solidFill>
                <a:schemeClr val="bg1"/>
              </a:solidFill>
              <a:latin typeface="Constantia" pitchFamily="18" charset="0"/>
            </a:endParaRPr>
          </a:p>
          <a:p>
            <a:endParaRPr lang="ru-RU" sz="3200" i="1" dirty="0" smtClean="0">
              <a:solidFill>
                <a:schemeClr val="bg1"/>
              </a:solidFill>
              <a:latin typeface="Constantia" pitchFamily="18" charset="0"/>
            </a:endParaRPr>
          </a:p>
          <a:p>
            <a:endParaRPr lang="ru-RU" sz="3200" i="1" dirty="0" smtClean="0">
              <a:solidFill>
                <a:schemeClr val="bg1"/>
              </a:solidFill>
              <a:latin typeface="Constantia" pitchFamily="18" charset="0"/>
            </a:endParaRPr>
          </a:p>
          <a:p>
            <a:r>
              <a:rPr lang="ru-RU" sz="3200" i="1" dirty="0" smtClean="0">
                <a:solidFill>
                  <a:schemeClr val="bg1"/>
                </a:solidFill>
                <a:latin typeface="Constantia" pitchFamily="18" charset="0"/>
              </a:rPr>
              <a:t>В 1921 году вышел второй сборник поэта.— «</a:t>
            </a:r>
            <a:r>
              <a:rPr lang="ru-RU" sz="3200" i="1" dirty="0" err="1" smtClean="0">
                <a:solidFill>
                  <a:schemeClr val="bg1"/>
                </a:solidFill>
                <a:latin typeface="Constantia" pitchFamily="18" charset="0"/>
              </a:rPr>
              <a:t>Tristia</a:t>
            </a:r>
            <a:r>
              <a:rPr lang="ru-RU" sz="3200" i="1" dirty="0" smtClean="0">
                <a:solidFill>
                  <a:schemeClr val="bg1"/>
                </a:solidFill>
                <a:latin typeface="Constantia" pitchFamily="18" charset="0"/>
              </a:rPr>
              <a:t>» (в переводе с латыни — «Скорби»).</a:t>
            </a:r>
          </a:p>
          <a:p>
            <a:endParaRPr lang="ru-RU" sz="3200" i="1" dirty="0" smtClean="0">
              <a:solidFill>
                <a:schemeClr val="bg1"/>
              </a:solidFill>
              <a:latin typeface="Constantia" pitchFamily="18" charset="0"/>
            </a:endParaRPr>
          </a:p>
          <a:p>
            <a:endParaRPr lang="ru-RU" sz="3200" i="1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static1.repo.aif.ru/1/ef/176577/b2bfd4a56a40bdc15966ac17b8e53c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8168" y="361950"/>
            <a:ext cx="4579155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7650" y="5715000"/>
            <a:ext cx="8667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bg1"/>
                </a:solidFill>
              </a:rPr>
              <a:t>Осип Мандельштам. Москва, 1923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400050"/>
            <a:ext cx="7124700" cy="707886"/>
          </a:xfrm>
          <a:prstGeom prst="rect">
            <a:avLst/>
          </a:prstGeom>
          <a:solidFill>
            <a:srgbClr val="8C5F24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Расстрел Николая Гумилева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1026" name="AutoShape 2" descr="https://arhano.ru/sites/default/files/asp_lj/182756_origin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arhano.ru/sites/default/files/asp_lj/182756_origin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arhano.ru/sites/default/files/asp_lj/182756_origin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://ic.pics.livejournal.com/erdes/17154395/183025/183025_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424" y="1135062"/>
            <a:ext cx="8074025" cy="501967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66800" y="5934670"/>
            <a:ext cx="7067550" cy="923330"/>
          </a:xfrm>
          <a:prstGeom prst="rect">
            <a:avLst/>
          </a:prstGeom>
          <a:solidFill>
            <a:srgbClr val="8C5F24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chemeClr val="bg1"/>
                </a:solidFill>
              </a:rPr>
              <a:t>Последние фото …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anypics.ru/pic/201210/1920x1080/anypics.ru-4097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lum bright="20000" contrast="10000"/>
          </a:blip>
          <a:srcRect/>
          <a:stretch>
            <a:fillRect/>
          </a:stretch>
        </p:blipFill>
        <p:spPr bwMode="auto">
          <a:xfrm>
            <a:off x="873895" y="228600"/>
            <a:ext cx="7412854" cy="63627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43050" y="5648920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5400" b="1" i="1" dirty="0" smtClean="0">
                <a:solidFill>
                  <a:prstClr val="white"/>
                </a:solidFill>
              </a:rPr>
              <a:t>Век – «ВОЛКОДАВ»</a:t>
            </a:r>
            <a:endParaRPr lang="ru-RU" sz="5400" b="1" i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5774" y="286606"/>
            <a:ext cx="4053385" cy="631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77420" y="1187354"/>
            <a:ext cx="4462817" cy="4632037"/>
          </a:xfrm>
          <a:prstGeom prst="rect">
            <a:avLst/>
          </a:prstGeom>
          <a:solidFill>
            <a:srgbClr val="65441A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1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Мне на плечи кидается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1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                 век-волкодав,</a:t>
            </a:r>
            <a:endParaRPr kumimoji="0" lang="ru-RU" sz="3100" b="0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1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Но не волк я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1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             по крови своей,</a:t>
            </a:r>
            <a:endParaRPr kumimoji="0" lang="ru-RU" sz="3100" b="0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1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Запихай меня лучше,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1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        как шапку, в рукав</a:t>
            </a:r>
            <a:endParaRPr kumimoji="0" lang="ru-RU" sz="3100" b="0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1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Жаркой шубы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100" dirty="0" smtClean="0">
                <a:solidFill>
                  <a:schemeClr val="bg1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31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    сибирских степей…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100" b="0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http://www.art-spb.info/files/Time-Blok-M_G_-Vecherniyj-Leningrad-19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" y="228600"/>
            <a:ext cx="8420100" cy="63150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09700" y="4572000"/>
            <a:ext cx="5905500" cy="129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5400" i="1" dirty="0" smtClean="0">
                <a:solidFill>
                  <a:schemeClr val="bg1"/>
                </a:solidFill>
                <a:latin typeface="Constantia" pitchFamily="18" charset="0"/>
              </a:rPr>
              <a:t>«Ленинград – я не хочу умирать»</a:t>
            </a:r>
            <a:endParaRPr lang="ru-RU" sz="5400" i="1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https://thecustomizewindows.com/wp-content/uploads/2014/04/If-Shifting-to-Cloud-Has-Increased-Spendings-You-Are-Doing-Wron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0" name="AutoShape 4" descr="https://thecustomizewindows.com/wp-content/uploads/2014/04/If-Shifting-to-Cloud-Has-Increased-Spendings-You-Are-Doing-Wron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0" y="58293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Снос памятника </a:t>
            </a:r>
            <a:r>
              <a:rPr lang="ru-RU" i="1" dirty="0" err="1" smtClean="0"/>
              <a:t>лександру</a:t>
            </a:r>
            <a:r>
              <a:rPr lang="ru-RU" i="1" dirty="0" smtClean="0"/>
              <a:t> III. 1918</a:t>
            </a:r>
            <a:endParaRPr lang="ru-RU" dirty="0"/>
          </a:p>
        </p:txBody>
      </p:sp>
      <p:pic>
        <p:nvPicPr>
          <p:cNvPr id="19472" name="Picture 16" descr="http://www.fresher.ru/manager_content/images/majskie-prazdniki-v-moskve-1958-goda/big/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526440" cy="6858000"/>
          </a:xfrm>
          <a:prstGeom prst="rect">
            <a:avLst/>
          </a:prstGeom>
          <a:noFill/>
        </p:spPr>
      </p:pic>
      <p:pic>
        <p:nvPicPr>
          <p:cNvPr id="17" name="Picture 4" descr="http://www.tyrant.ru/foto_ctalina/269fot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65325" y="514349"/>
            <a:ext cx="4876800" cy="6096001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8" name="Picture 8" descr="http://os1.i.ua/3/1/7146698_d0528be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4524374"/>
            <a:ext cx="2552700" cy="1914525"/>
          </a:xfrm>
          <a:prstGeom prst="rect">
            <a:avLst/>
          </a:prstGeom>
          <a:noFill/>
        </p:spPr>
      </p:pic>
      <p:pic>
        <p:nvPicPr>
          <p:cNvPr id="19" name="Picture 12" descr="http://ic.pics.livejournal.com/eska/683464/961933/961933_origina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38550" y="4381500"/>
            <a:ext cx="2705101" cy="1866900"/>
          </a:xfrm>
          <a:prstGeom prst="rect">
            <a:avLst/>
          </a:prstGeom>
          <a:noFill/>
        </p:spPr>
      </p:pic>
      <p:pic>
        <p:nvPicPr>
          <p:cNvPr id="20" name="Picture 4" descr="http://www.sinergia-lib.ru/userfiles/image/MONITORING/stalin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15100" y="2895015"/>
            <a:ext cx="2628900" cy="1981785"/>
          </a:xfrm>
          <a:prstGeom prst="rect">
            <a:avLst/>
          </a:prstGeom>
          <a:noFill/>
        </p:spPr>
      </p:pic>
      <p:pic>
        <p:nvPicPr>
          <p:cNvPr id="21" name="Picture 10" descr="http://file-rf.ru/uploads/original/position/022013/3610df32c23fe3fb8fa80c124e461fd34b1fa5c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5918" y="3028950"/>
            <a:ext cx="2649682" cy="1821656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1" y="6211669"/>
            <a:ext cx="9418092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/>
            <a:r>
              <a:rPr lang="ru-RU" sz="3600" b="1" i="1" dirty="0" smtClean="0">
                <a:solidFill>
                  <a:prstClr val="white"/>
                </a:solidFill>
                <a:latin typeface="Constantia" pitchFamily="18" charset="0"/>
              </a:rPr>
              <a:t>   Мы живем, под собою не чуя страны… </a:t>
            </a:r>
            <a:endParaRPr lang="ru-RU" sz="3600" i="1" dirty="0">
              <a:solidFill>
                <a:prstClr val="white"/>
              </a:solidFill>
              <a:latin typeface="Constantia" pitchFamily="18" charset="0"/>
            </a:endParaRPr>
          </a:p>
        </p:txBody>
      </p:sp>
      <p:pic>
        <p:nvPicPr>
          <p:cNvPr id="21506" name="Picture 2" descr="http://index43su.narod.ru/gazpart4/gaz1173003j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96100" y="4419600"/>
            <a:ext cx="2476500" cy="16617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colta.ru/storage/image/6625/fi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514" y="438150"/>
            <a:ext cx="8446643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doc4web.ru/uploads/files/38/37484/hello_html_521e8f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2106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6567" y="538686"/>
            <a:ext cx="843915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400" i="1" dirty="0" smtClean="0">
                <a:solidFill>
                  <a:schemeClr val="bg1"/>
                </a:solidFill>
                <a:latin typeface="Constantia" pitchFamily="18" charset="0"/>
              </a:rPr>
              <a:t>За гремучую доблесть грядущих веков…</a:t>
            </a:r>
            <a:endParaRPr lang="ru-RU" sz="5400" b="1" i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779" y="5477526"/>
            <a:ext cx="5176973" cy="1569660"/>
          </a:xfrm>
          <a:prstGeom prst="rect">
            <a:avLst/>
          </a:prstGeom>
          <a:solidFill>
            <a:srgbClr val="8C5F24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Уведи меня в ночь, где течет Енисей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 И сосна до звезды достает,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 Потому что не волк я по крови своей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 И меня только равный убьет.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218940"/>
            <a:ext cx="8963696" cy="6387921"/>
          </a:xfrm>
          <a:prstGeom prst="roundRect">
            <a:avLst/>
          </a:prstGeom>
          <a:solidFill>
            <a:srgbClr val="613900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30000"/>
              </a:spcBef>
            </a:pPr>
            <a:endParaRPr lang="ru-RU" i="1" dirty="0">
              <a:latin typeface="Constant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3639" y="5439982"/>
            <a:ext cx="3181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Aft>
                <a:spcPct val="0"/>
              </a:spcAft>
            </a:pPr>
            <a:r>
              <a:rPr lang="ru-RU" sz="2400" i="1" dirty="0" smtClean="0">
                <a:solidFill>
                  <a:srgbClr val="FFFFFF"/>
                </a:solidFill>
                <a:latin typeface="Constantia" pitchFamily="18" charset="0"/>
              </a:rPr>
              <a:t>Осип Мандельштам, </a:t>
            </a:r>
          </a:p>
          <a:p>
            <a:pPr lvl="0" algn="ctr" fontAlgn="base">
              <a:spcAft>
                <a:spcPct val="0"/>
              </a:spcAft>
            </a:pPr>
            <a:r>
              <a:rPr lang="ru-RU" sz="2400" i="1" dirty="0" smtClean="0">
                <a:solidFill>
                  <a:srgbClr val="FFFFFF"/>
                </a:solidFill>
                <a:latin typeface="Times New Roman" pitchFamily="18" charset="0"/>
              </a:rPr>
              <a:t>1895</a:t>
            </a:r>
            <a:r>
              <a:rPr lang="ru-RU" sz="2400" i="1" dirty="0" smtClean="0">
                <a:solidFill>
                  <a:srgbClr val="FFFFFF"/>
                </a:solidFill>
                <a:latin typeface="Constantia" pitchFamily="18" charset="0"/>
              </a:rPr>
              <a:t> год</a:t>
            </a:r>
            <a:endParaRPr lang="ru-RU" sz="2400" i="1" dirty="0">
              <a:solidFill>
                <a:srgbClr val="FFFFFF"/>
              </a:solidFill>
              <a:latin typeface="Constant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80436" y="641798"/>
            <a:ext cx="551215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defRPr/>
            </a:pPr>
            <a:r>
              <a:rPr lang="ru-RU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ru-RU" sz="24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Я рождён в девяносто четвёртом,   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defRPr/>
            </a:pPr>
            <a:r>
              <a:rPr lang="ru-RU" sz="24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   Я рождён в девяносто втором... –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defRPr/>
            </a:pPr>
            <a:r>
              <a:rPr lang="ru-RU" sz="24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   И в кулак зажимая истёртый   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defRPr/>
            </a:pPr>
            <a:r>
              <a:rPr lang="ru-RU" sz="24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   Год рожденья –  с гурьбой и гуртом  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defRPr/>
            </a:pPr>
            <a:r>
              <a:rPr lang="ru-RU" sz="24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   Я шепчу обескровленным ртом:    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defRPr/>
            </a:pPr>
            <a:r>
              <a:rPr lang="ru-RU" sz="24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   – Я рождён в ночь с второго на третье  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defRPr/>
            </a:pPr>
            <a:r>
              <a:rPr lang="ru-RU" sz="24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   Января в девяносто одном    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defRPr/>
            </a:pPr>
            <a:r>
              <a:rPr lang="ru-RU" sz="24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   Ненадёжном году –  и столетья 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defRPr/>
            </a:pPr>
            <a:r>
              <a:rPr lang="ru-RU" sz="24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   Окружают меня огнём.          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defRPr/>
            </a:pPr>
            <a:r>
              <a:rPr lang="ru-RU" sz="24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                                                                     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defRPr/>
            </a:pPr>
            <a:r>
              <a:rPr lang="ru-RU" sz="24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                                  </a:t>
            </a:r>
            <a:r>
              <a:rPr lang="ru-RU" sz="24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 – 15</a:t>
            </a:r>
            <a:r>
              <a:rPr lang="ru-RU" sz="24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 марта </a:t>
            </a:r>
            <a:r>
              <a:rPr lang="ru-RU" sz="24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1937</a:t>
            </a:r>
            <a:r>
              <a:rPr lang="ru-RU" sz="24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 г.</a:t>
            </a:r>
            <a:endParaRPr lang="ru-RU" dirty="0"/>
          </a:p>
        </p:txBody>
      </p:sp>
      <p:pic>
        <p:nvPicPr>
          <p:cNvPr id="1026" name="Picture 2" descr="\\Comp2\library-all\отдел обслуживания\Мандельштам\мандельштам  картинки\471538_html_7bc24a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608" y="873369"/>
            <a:ext cx="2936384" cy="43714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proza.ru/pics/2013/07/31/322.jpg"/>
          <p:cNvPicPr>
            <a:picLocks noChangeAspect="1" noChangeArrowheads="1"/>
          </p:cNvPicPr>
          <p:nvPr/>
        </p:nvPicPr>
        <p:blipFill>
          <a:blip r:embed="rId3"/>
          <a:srcRect l="2917" t="4167" b="13333"/>
          <a:stretch>
            <a:fillRect/>
          </a:stretch>
        </p:blipFill>
        <p:spPr bwMode="auto">
          <a:xfrm>
            <a:off x="247650" y="308560"/>
            <a:ext cx="8572499" cy="546358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38250" y="5842337"/>
            <a:ext cx="6781800" cy="1015663"/>
          </a:xfrm>
          <a:prstGeom prst="rect">
            <a:avLst/>
          </a:prstGeom>
          <a:solidFill>
            <a:srgbClr val="6139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6000" i="1" dirty="0" smtClean="0">
                <a:solidFill>
                  <a:schemeClr val="bg1"/>
                </a:solidFill>
                <a:latin typeface="Constantia" pitchFamily="18" charset="0"/>
              </a:rPr>
              <a:t>«Ода Сталину</a:t>
            </a:r>
            <a:r>
              <a:rPr lang="ru-RU" sz="4400" dirty="0" smtClean="0">
                <a:solidFill>
                  <a:schemeClr val="bg1"/>
                </a:solidFill>
              </a:rPr>
              <a:t>»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www.pseudology.org/people/..%5C/people/..%5C%5C/people/..%5C%5C/Mandelshtam/Images/mand_voronezh_domi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021" y="381000"/>
            <a:ext cx="8290142" cy="52006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5768471"/>
            <a:ext cx="9144000" cy="1089529"/>
          </a:xfrm>
          <a:prstGeom prst="rect">
            <a:avLst/>
          </a:prstGeom>
          <a:solidFill>
            <a:srgbClr val="8C5F24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000" i="1" dirty="0" smtClean="0">
                <a:solidFill>
                  <a:schemeClr val="bg1"/>
                </a:solidFill>
                <a:latin typeface="Constantia" pitchFamily="18" charset="0"/>
              </a:rPr>
              <a:t>Воронежский домик, где жил в ссылке Осип </a:t>
            </a:r>
            <a:r>
              <a:rPr lang="ru-RU" sz="4000" i="1" dirty="0" err="1" smtClean="0">
                <a:solidFill>
                  <a:schemeClr val="bg1"/>
                </a:solidFill>
                <a:latin typeface="Constantia" pitchFamily="18" charset="0"/>
              </a:rPr>
              <a:t>Эмильевич</a:t>
            </a:r>
            <a:r>
              <a:rPr lang="ru-RU" sz="4000" i="1" dirty="0" smtClean="0">
                <a:solidFill>
                  <a:schemeClr val="bg1"/>
                </a:solidFill>
                <a:latin typeface="Constantia" pitchFamily="18" charset="0"/>
              </a:rPr>
              <a:t> Мандельштам</a:t>
            </a:r>
            <a:endParaRPr lang="ru-RU" sz="4000" i="1" dirty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60420" name="Picture 4" descr="http://ic.pics.livejournal.com/val000/12167452/944723/944723_origin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4027" y="3001963"/>
            <a:ext cx="1806574" cy="25798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www.libex.ru/dimg/5d50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" y="266700"/>
            <a:ext cx="4000500" cy="6257928"/>
          </a:xfrm>
          <a:prstGeom prst="rect">
            <a:avLst/>
          </a:prstGeom>
          <a:noFill/>
        </p:spPr>
      </p:pic>
      <p:pic>
        <p:nvPicPr>
          <p:cNvPr id="3" name="Picture 2" descr="http://www.smucalica.com/evo-rss/index.php?q=aHR0cDovL2ltZzEubGl2ZWludGVybmV0LnJ1L2ltYWdlcy9hdHRhY2gvYy80LzgyLzU1LzgyMDU1ODMzXzQ1MTQ5NjFfMzhfMi5qcGc%3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0537" y="304800"/>
            <a:ext cx="3648891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perta.ru/uploads/images/topic/2014/12/26/pg39oibt7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552451"/>
            <a:ext cx="8567750" cy="550544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19100" y="683359"/>
            <a:ext cx="4400550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 smtClean="0">
                <a:latin typeface="Constantia" pitchFamily="18" charset="0"/>
              </a:rPr>
              <a:t>Мандельштам  Анне Ахматовой: </a:t>
            </a:r>
            <a:r>
              <a:rPr lang="ru-RU" sz="3600" i="1" dirty="0" smtClean="0">
                <a:latin typeface="Constantia" pitchFamily="18" charset="0"/>
              </a:rPr>
              <a:t>«Поэзия – это власть; раз за нее убивают, ей воздают должный почет и уважение, значит, ее боятся, </a:t>
            </a:r>
          </a:p>
          <a:p>
            <a:r>
              <a:rPr lang="ru-RU" sz="3600" i="1" dirty="0" smtClean="0">
                <a:latin typeface="Constantia" pitchFamily="18" charset="0"/>
              </a:rPr>
              <a:t>значит, она власть».</a:t>
            </a:r>
            <a:endParaRPr lang="ru-RU" sz="3600" dirty="0"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www.voronezhgid.ru/image/1290772682_5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25278"/>
            <a:ext cx="8191500" cy="653272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096000"/>
            <a:ext cx="9144000" cy="571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800" i="1" dirty="0" smtClean="0">
                <a:solidFill>
                  <a:schemeClr val="bg1"/>
                </a:solidFill>
                <a:latin typeface="Constantia" pitchFamily="18" charset="0"/>
              </a:rPr>
              <a:t>Памятник Мандельштаму в Воронеже</a:t>
            </a:r>
            <a:endParaRPr lang="ru-RU" sz="3800" i="1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radio-blagovest.ru/sites/default/files/upload/kartinki/drzqrknca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50" y="336089"/>
            <a:ext cx="8267700" cy="58669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7650" y="6210450"/>
            <a:ext cx="8667750" cy="647550"/>
          </a:xfrm>
          <a:prstGeom prst="rect">
            <a:avLst/>
          </a:prstGeom>
          <a:solidFill>
            <a:srgbClr val="61390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400" i="1" dirty="0" smtClean="0">
                <a:solidFill>
                  <a:schemeClr val="bg1"/>
                </a:solidFill>
              </a:rPr>
              <a:t>Осип </a:t>
            </a:r>
            <a:r>
              <a:rPr lang="ru-RU" sz="4400" i="1" dirty="0" err="1" smtClean="0">
                <a:solidFill>
                  <a:schemeClr val="bg1"/>
                </a:solidFill>
              </a:rPr>
              <a:t>Эмильевич</a:t>
            </a:r>
            <a:r>
              <a:rPr lang="ru-RU" sz="4400" i="1" dirty="0" smtClean="0">
                <a:solidFill>
                  <a:schemeClr val="bg1"/>
                </a:solidFill>
              </a:rPr>
              <a:t> и Анна Ахматова</a:t>
            </a:r>
            <a:endParaRPr lang="ru-RU" sz="4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im9.kommersant.ru/Issues.photo/OGONIOK/2014/008/KMO_121006_03313_1_t210_0036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1" y="138652"/>
            <a:ext cx="3752850" cy="644357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148918" y="368490"/>
            <a:ext cx="4667535" cy="1077218"/>
          </a:xfrm>
          <a:prstGeom prst="rect">
            <a:avLst/>
          </a:prstGeom>
          <a:solidFill>
            <a:srgbClr val="8C5F24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1938 год – второй арест Осипа </a:t>
            </a:r>
            <a:r>
              <a:rPr lang="ru-RU" sz="3200" dirty="0" err="1" smtClean="0">
                <a:solidFill>
                  <a:schemeClr val="bg1"/>
                </a:solidFill>
              </a:rPr>
              <a:t>Эмильевича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12290" name="Picture 2" descr="http://www.germanvictims.com/wp-content/uploads/2013/06/Gulag-pictureph68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75706" y="1780395"/>
            <a:ext cx="4654394" cy="3351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db.rferl.org/B2C8DBB8-EB75-46B2-BEE1-326C44C1514D_mw1024_n_s.jpg"/>
          <p:cNvPicPr>
            <a:picLocks noChangeAspect="1" noChangeArrowheads="1"/>
          </p:cNvPicPr>
          <p:nvPr/>
        </p:nvPicPr>
        <p:blipFill>
          <a:blip r:embed="rId2"/>
          <a:srcRect b="3591"/>
          <a:stretch>
            <a:fillRect/>
          </a:stretch>
        </p:blipFill>
        <p:spPr bwMode="auto">
          <a:xfrm>
            <a:off x="323850" y="270903"/>
            <a:ext cx="8439150" cy="575246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115050"/>
            <a:ext cx="9144000" cy="790345"/>
          </a:xfrm>
          <a:prstGeom prst="rect">
            <a:avLst/>
          </a:prstGeom>
          <a:solidFill>
            <a:srgbClr val="8C5F24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i="1" dirty="0" smtClean="0">
                <a:solidFill>
                  <a:schemeClr val="bg1"/>
                </a:solidFill>
                <a:latin typeface="Constantia" pitchFamily="18" charset="0"/>
              </a:rPr>
              <a:t>Следственное дело О. Мандельштама. </a:t>
            </a:r>
          </a:p>
          <a:p>
            <a:pPr algn="ctr">
              <a:lnSpc>
                <a:spcPct val="80000"/>
              </a:lnSpc>
            </a:pPr>
            <a:r>
              <a:rPr lang="ru-RU" sz="2800" b="1" i="1" dirty="0" smtClean="0">
                <a:solidFill>
                  <a:schemeClr val="bg1"/>
                </a:solidFill>
                <a:latin typeface="Constantia" pitchFamily="18" charset="0"/>
              </a:rPr>
              <a:t>Выписка из протокола. 1938 год</a:t>
            </a:r>
            <a:endParaRPr lang="ru-RU" sz="2800" b="1" i="1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2" name="AutoShape 10" descr="http://%D0%BF%D0%BE%D1%8D%D1%82%D0%B8%D0%BA%D0%B0.%D1%80%D1%84/images/origin/d384c3f26fa27aab00ab97e919c5e66b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4524" name="AutoShape 12" descr="http://%D0%BF%D0%BE%D1%8D%D1%82%D0%B8%D0%BA%D0%B0.%D1%80%D1%84/images/origin/d384c3f26fa27aab00ab97e919c5e66b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2" descr="&lt;i&gt;&amp;Mcy;&amp;iecy;&amp;mcy;&amp;ocy;&amp;rcy;&amp;icy;&amp;acy;&amp;lcy;&amp;softcy;&amp;ncy;&amp;acy;&amp;yacy; &amp;dcy;&amp;ocy;&amp;scy;&amp;kcy;&amp;acy; &amp;ncy;&amp;acy; &amp;fcy;&amp;lcy;&amp;icy;&amp;gcy;&amp;iecy;&amp;lcy;&amp;iecy; &amp;Dcy;&amp;ocy;&amp;mcy;&amp;acy; &amp;Gcy;&amp;iecy;&amp;rcy;&amp;tscy;&amp;iecy;&amp;ncy;&amp;acy;&lt;/i&gt;"/>
          <p:cNvPicPr>
            <a:picLocks noChangeAspect="1" noChangeArrowheads="1"/>
          </p:cNvPicPr>
          <p:nvPr/>
        </p:nvPicPr>
        <p:blipFill>
          <a:blip r:embed="rId4"/>
          <a:srcRect l="28143" t="1931" r="26214" b="1824"/>
          <a:stretch>
            <a:fillRect/>
          </a:stretch>
        </p:blipFill>
        <p:spPr bwMode="auto">
          <a:xfrm>
            <a:off x="4286250" y="466770"/>
            <a:ext cx="4324350" cy="60703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90550" y="1866900"/>
            <a:ext cx="29337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Поэт- Символ Эпохи…</a:t>
            </a:r>
            <a:endParaRPr lang="ru-RU" sz="6000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20" name="Picture 8" descr="http://new.stihi.ru/pics/2013/09/16/29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64522" name="AutoShape 10" descr="http://%D0%BF%D0%BE%D1%8D%D1%82%D0%B8%D0%BA%D0%B0.%D1%80%D1%84/images/origin/d384c3f26fa27aab00ab97e919c5e66b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4524" name="AutoShape 12" descr="http://%D0%BF%D0%BE%D1%8D%D1%82%D0%B8%D0%BA%D0%B0.%D1%80%D1%84/images/origin/d384c3f26fa27aab00ab97e919c5e66b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4526" name="Picture 14" descr="http://citata.eu/autoren/mandelsta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2640" y="900751"/>
            <a:ext cx="3865159" cy="4235621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6" name="TextBox 5"/>
          <p:cNvSpPr txBox="1"/>
          <p:nvPr/>
        </p:nvSpPr>
        <p:spPr>
          <a:xfrm>
            <a:off x="4885898" y="660683"/>
            <a:ext cx="4258102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Заблудился я в небе — что делать?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Тот, кому оно близко, — ответь!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Легче было вам, </a:t>
            </a:r>
            <a:r>
              <a:rPr lang="ru-RU" sz="2000" dirty="0" err="1" smtClean="0">
                <a:solidFill>
                  <a:schemeClr val="bg1"/>
                </a:solidFill>
              </a:rPr>
              <a:t>Дантовых</a:t>
            </a:r>
            <a:r>
              <a:rPr lang="ru-RU" sz="2000" dirty="0" smtClean="0">
                <a:solidFill>
                  <a:schemeClr val="bg1"/>
                </a:solidFill>
              </a:rPr>
              <a:t> девять</a:t>
            </a:r>
          </a:p>
          <a:p>
            <a:pPr>
              <a:spcAft>
                <a:spcPts val="800"/>
              </a:spcAft>
            </a:pPr>
            <a:r>
              <a:rPr lang="ru-RU" sz="2000" dirty="0" smtClean="0">
                <a:solidFill>
                  <a:schemeClr val="bg1"/>
                </a:solidFill>
              </a:rPr>
              <a:t>Атлетических дисков, звенеть.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Не разнять меня с жизнью: ей снится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Убивать и сейчас же ласкать,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Чтобы в уши, в глаза и в глазницы</a:t>
            </a:r>
          </a:p>
          <a:p>
            <a:pPr>
              <a:spcAft>
                <a:spcPts val="800"/>
              </a:spcAft>
            </a:pPr>
            <a:r>
              <a:rPr lang="ru-RU" sz="2000" dirty="0" smtClean="0">
                <a:solidFill>
                  <a:schemeClr val="bg1"/>
                </a:solidFill>
              </a:rPr>
              <a:t>Флорентийская била тоска.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Не кладите же мне, не кладите</a:t>
            </a:r>
          </a:p>
          <a:p>
            <a:r>
              <a:rPr lang="ru-RU" sz="2000" dirty="0" err="1" smtClean="0">
                <a:solidFill>
                  <a:schemeClr val="bg1"/>
                </a:solidFill>
              </a:rPr>
              <a:t>Остроласковый</a:t>
            </a:r>
            <a:r>
              <a:rPr lang="ru-RU" sz="2000" dirty="0" smtClean="0">
                <a:solidFill>
                  <a:schemeClr val="bg1"/>
                </a:solidFill>
              </a:rPr>
              <a:t> лавр на виски,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Лучше сердце мое разорвите</a:t>
            </a:r>
          </a:p>
          <a:p>
            <a:pPr>
              <a:spcAft>
                <a:spcPts val="800"/>
              </a:spcAft>
            </a:pPr>
            <a:r>
              <a:rPr lang="ru-RU" sz="2000" dirty="0" smtClean="0">
                <a:solidFill>
                  <a:schemeClr val="bg1"/>
                </a:solidFill>
              </a:rPr>
              <a:t>Вы на синего звона куски...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И когда я усну, отслуживши,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Всех живущих прижизненный друг,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Он раздастся и глубже и выше —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Отклик неба — в остывшую грудь.                            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Comp2\library-all\отдел обслуживания\Мандельштам\мандельштам  картинки\471538_html_m179084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6991" y="567404"/>
            <a:ext cx="7379594" cy="48364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437882" y="5579889"/>
            <a:ext cx="4237149" cy="954107"/>
          </a:xfrm>
          <a:prstGeom prst="rect">
            <a:avLst/>
          </a:prstGeom>
          <a:solidFill>
            <a:srgbClr val="65441A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Constantia" pitchFamily="18" charset="0"/>
              </a:rPr>
              <a:t>Эмиль Вениаминович  - отец </a:t>
            </a:r>
            <a:endParaRPr lang="ru-RU" sz="2800" b="1" i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6556" y="5605670"/>
            <a:ext cx="3750366" cy="954107"/>
          </a:xfrm>
          <a:prstGeom prst="rect">
            <a:avLst/>
          </a:prstGeom>
          <a:solidFill>
            <a:srgbClr val="65441A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  <a:latin typeface="Constantia" pitchFamily="18" charset="0"/>
              </a:rPr>
              <a:t>Флора Осиповна </a:t>
            </a:r>
          </a:p>
          <a:p>
            <a:r>
              <a:rPr lang="ru-RU" sz="2800" b="1" i="1" dirty="0" smtClean="0">
                <a:solidFill>
                  <a:schemeClr val="bg1"/>
                </a:solidFill>
                <a:latin typeface="Constantia" pitchFamily="18" charset="0"/>
              </a:rPr>
              <a:t>– мать поэта</a:t>
            </a:r>
            <a:endParaRPr lang="ru-RU" sz="2800" b="1" i="1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2" name="Picture 8" descr="http://img-fotki.yandex.ru/get/4308/avaloni.1a/0_4a1c8_4652f2a9_or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38150"/>
            <a:ext cx="8439150" cy="6034088"/>
          </a:xfrm>
          <a:prstGeom prst="rect">
            <a:avLst/>
          </a:prstGeom>
          <a:noFill/>
        </p:spPr>
      </p:pic>
      <p:pic>
        <p:nvPicPr>
          <p:cNvPr id="62470" name="Picture 6" descr="http://im6.asset.yvimg.kz/userimages/kanakakrisolov/45W8DZNQrZ51xLKod23CONX6DnvOm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77341" y="390524"/>
            <a:ext cx="4666409" cy="6039668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650" y="285750"/>
            <a:ext cx="8553450" cy="632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8941" y="253644"/>
            <a:ext cx="4209174" cy="6335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603531" y="2144110"/>
            <a:ext cx="4540469" cy="1938992"/>
          </a:xfrm>
          <a:prstGeom prst="rect">
            <a:avLst/>
          </a:prstGeom>
          <a:solidFill>
            <a:srgbClr val="8C5F24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Памятник </a:t>
            </a:r>
          </a:p>
          <a:p>
            <a:r>
              <a:rPr lang="ru-RU" sz="4000" dirty="0" smtClean="0">
                <a:solidFill>
                  <a:schemeClr val="bg1"/>
                </a:solidFill>
              </a:rPr>
              <a:t>О. Мандельштаму </a:t>
            </a:r>
          </a:p>
          <a:p>
            <a:r>
              <a:rPr lang="ru-RU" sz="4000" dirty="0" smtClean="0">
                <a:solidFill>
                  <a:schemeClr val="bg1"/>
                </a:solidFill>
              </a:rPr>
              <a:t>во  Владивостоке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7038" y="-36967"/>
            <a:ext cx="7246962" cy="6894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1052998">
            <a:off x="268634" y="747599"/>
            <a:ext cx="2660793" cy="3603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" name="TextBox 3"/>
          <p:cNvSpPr txBox="1"/>
          <p:nvPr/>
        </p:nvSpPr>
        <p:spPr>
          <a:xfrm>
            <a:off x="259308" y="5718412"/>
            <a:ext cx="5172502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C00000"/>
                </a:solidFill>
                <a:latin typeface="Book Antiqua" pitchFamily="18" charset="0"/>
              </a:rPr>
              <a:t>«Шерри-бренди»</a:t>
            </a:r>
            <a:endParaRPr lang="ru-RU" sz="4800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http://cs627220.vk.me/v627220017/d934/GgHP5J1-o8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308" y="322536"/>
            <a:ext cx="8255967" cy="62674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18140" y="5510706"/>
            <a:ext cx="8153400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sz="3600" i="1" dirty="0" smtClean="0">
                <a:solidFill>
                  <a:schemeClr val="bg1"/>
                </a:solidFill>
              </a:rPr>
              <a:t>Жена поэта - Надежда Мандельштам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717" y="0"/>
            <a:ext cx="8923283" cy="1631216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solidFill>
                  <a:schemeClr val="bg1"/>
                </a:solidFill>
                <a:latin typeface="Constantia" pitchFamily="18" charset="0"/>
              </a:rPr>
              <a:t>«Каждая мысль о тебе. Каждая слеза и каждая улыбка – тебе. Я благословляю каждый день и каждый час нашей горькой жизни, мой друг, мой спутник, мой слепой поводырь…»- </a:t>
            </a:r>
            <a:r>
              <a:rPr lang="ru-RU" sz="2000" b="1" dirty="0" smtClean="0">
                <a:solidFill>
                  <a:schemeClr val="bg1"/>
                </a:solidFill>
                <a:latin typeface="Constantia" pitchFamily="18" charset="0"/>
              </a:rPr>
              <a:t>Из письма Н. Мандельштам,  адресованного Осипу </a:t>
            </a:r>
            <a:r>
              <a:rPr lang="ru-RU" sz="2000" b="1" dirty="0" err="1" smtClean="0">
                <a:solidFill>
                  <a:schemeClr val="bg1"/>
                </a:solidFill>
                <a:latin typeface="Constantia" pitchFamily="18" charset="0"/>
              </a:rPr>
              <a:t>Эмильевичу</a:t>
            </a:r>
            <a:r>
              <a:rPr lang="ru-RU" sz="2000" b="1" dirty="0" smtClean="0">
                <a:solidFill>
                  <a:schemeClr val="bg1"/>
                </a:solidFill>
                <a:latin typeface="Constantia" pitchFamily="18" charset="0"/>
              </a:rPr>
              <a:t>.</a:t>
            </a:r>
          </a:p>
          <a:p>
            <a:pPr algn="just"/>
            <a:endParaRPr lang="ru-RU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http://www.rahvaraamat.ee/images/products/000/086/109/thumbnails/big/a278fb5931b6e717840ae224acb6ac2c567c255c/%D0%BC%D0%B0%D0%BD%D0%B4%D0%B5%D0%BB%D1%8C%D1%88%D1%82%D0%B0%D0%BC-%D0%BE%D1%81%D0%B8%D0%BF-%D0%B8%D0%B7%D0%B1%D1%80%D0%B0%D0%BD%D0%BD%D0%BE%D0%B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435925">
            <a:off x="4509209" y="285291"/>
            <a:ext cx="2183642" cy="3275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2" name="Picture 6" descr="http://2.bp.blogspot.com/-vgk0wVc1QlE/UP6QRB4-onI/AAAAAAAAAuA/xpG7DxZ4YRw/s1600/%25D0%259C%25D0%25B0%25D0%25BD%25D0%25B4%25D0%25B5%25D0%25BB%25D1%258C%25D1%2588%25D1%2582%25D0%25B0%25D0%25BC+%25D0%25A1%25D1%2582%25D0%25B8%25D1%2585%25D0%25BE%25D1%2582%25D0%25B2%25D0%25BE%25D1%2580%25D0%25B5%25D0%25BD%25D0%25B8%25D1%258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42856">
            <a:off x="6304065" y="274362"/>
            <a:ext cx="2371596" cy="3498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6" name="Picture 10" descr="http://knygy.com.ua/pictures/l/978985165303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7954" y="2920574"/>
            <a:ext cx="2966046" cy="3937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8" name="Picture 12" descr="http://auto.ur.ru/img/books_covers/1005638022.jpg"/>
          <p:cNvPicPr>
            <a:picLocks noChangeAspect="1" noChangeArrowheads="1"/>
          </p:cNvPicPr>
          <p:nvPr/>
        </p:nvPicPr>
        <p:blipFill>
          <a:blip r:embed="rId6"/>
          <a:srcRect b="2942"/>
          <a:stretch>
            <a:fillRect/>
          </a:stretch>
        </p:blipFill>
        <p:spPr bwMode="auto">
          <a:xfrm rot="21053454">
            <a:off x="284183" y="172037"/>
            <a:ext cx="2475026" cy="3787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50" name="Picture 14" descr="http://stc.imhonet.ru/element/large/82/c1/82c17e72397311ab64c0dadd5250c04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71228" y="232012"/>
            <a:ext cx="2205487" cy="3220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52" name="Picture 16" descr="https://im2-tub-ru.yandex.net/i?id=1eb6319991cd2109c8dcde8ea7d1ea38&amp;n=33&amp;h=215&amp;w=215"/>
          <p:cNvPicPr>
            <a:picLocks noChangeAspect="1" noChangeArrowheads="1"/>
          </p:cNvPicPr>
          <p:nvPr/>
        </p:nvPicPr>
        <p:blipFill>
          <a:blip r:embed="rId8"/>
          <a:srcRect l="11730" r="10297"/>
          <a:stretch>
            <a:fillRect/>
          </a:stretch>
        </p:blipFill>
        <p:spPr bwMode="auto">
          <a:xfrm>
            <a:off x="2492362" y="3766268"/>
            <a:ext cx="2410713" cy="3091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4" name="Picture 8" descr="http://mediasvit.com/wp-content/uploads/product_pages/Osip_Mandelshtam._Stixotvoreniya-446322-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83725" y="3381441"/>
            <a:ext cx="2133298" cy="2893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38" name="Picture 2" descr="http://www.mirknih.ru/sovetskaya-literatura/chetvertaya-proza/chetvertaya-proza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21446863">
            <a:off x="358683" y="3675669"/>
            <a:ext cx="2001881" cy="3139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Tenishev School postcar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257800" cy="3419475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TextBox 2"/>
          <p:cNvSpPr txBox="1"/>
          <p:nvPr/>
        </p:nvSpPr>
        <p:spPr>
          <a:xfrm>
            <a:off x="0" y="2667000"/>
            <a:ext cx="4533900" cy="690638"/>
          </a:xfrm>
          <a:prstGeom prst="rect">
            <a:avLst/>
          </a:prstGeom>
          <a:solidFill>
            <a:srgbClr val="65441A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i="1" dirty="0" err="1" smtClean="0">
                <a:solidFill>
                  <a:schemeClr val="bg1"/>
                </a:solidFill>
                <a:latin typeface="Constantia" pitchFamily="18" charset="0"/>
              </a:rPr>
              <a:t>Тенишевское</a:t>
            </a:r>
            <a:r>
              <a:rPr lang="ru-RU" sz="2400" b="1" i="1" dirty="0" smtClean="0">
                <a:solidFill>
                  <a:schemeClr val="bg1"/>
                </a:solidFill>
                <a:latin typeface="Constantia" pitchFamily="18" charset="0"/>
              </a:rPr>
              <a:t> коммерческое </a:t>
            </a:r>
          </a:p>
          <a:p>
            <a:pPr algn="ctr">
              <a:lnSpc>
                <a:spcPct val="80000"/>
              </a:lnSpc>
            </a:pPr>
            <a:r>
              <a:rPr lang="ru-RU" sz="2400" b="1" i="1" dirty="0" smtClean="0">
                <a:solidFill>
                  <a:schemeClr val="bg1"/>
                </a:solidFill>
                <a:latin typeface="Constantia" pitchFamily="18" charset="0"/>
              </a:rPr>
              <a:t>училище</a:t>
            </a:r>
            <a:endParaRPr lang="ru-RU" sz="2400" b="1" dirty="0"/>
          </a:p>
        </p:txBody>
      </p:sp>
      <p:pic>
        <p:nvPicPr>
          <p:cNvPr id="4" name="Picture 2" descr="http://lib.rin.ru/static/bookimages/00/62/17/00621712.bin.dir/h/i_0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579" y="0"/>
            <a:ext cx="5000421" cy="3025465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4933950" y="2686050"/>
            <a:ext cx="3638550" cy="830997"/>
          </a:xfrm>
          <a:prstGeom prst="rect">
            <a:avLst/>
          </a:prstGeom>
          <a:solidFill>
            <a:srgbClr val="65441A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  <a:latin typeface="Constantia" pitchFamily="18" charset="0"/>
              </a:rPr>
              <a:t>Франция, Сорбонна</a:t>
            </a:r>
          </a:p>
          <a:p>
            <a:pPr algn="ctr"/>
            <a:endParaRPr lang="ru-RU" sz="2400" b="1" i="1" dirty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7" name="Picture 6" descr="http://cat.convdocs.org/pars_docs/refs/79/78835/78835_html_m30e8242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331468"/>
            <a:ext cx="4705401" cy="352653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8" name="TextBox 7"/>
          <p:cNvSpPr txBox="1"/>
          <p:nvPr/>
        </p:nvSpPr>
        <p:spPr>
          <a:xfrm>
            <a:off x="0" y="6211669"/>
            <a:ext cx="4572000" cy="690638"/>
          </a:xfrm>
          <a:prstGeom prst="rect">
            <a:avLst/>
          </a:prstGeom>
          <a:solidFill>
            <a:srgbClr val="65441A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i="1" dirty="0" smtClean="0">
                <a:solidFill>
                  <a:schemeClr val="bg1"/>
                </a:solidFill>
                <a:latin typeface="Constantia" pitchFamily="18" charset="0"/>
              </a:rPr>
              <a:t>Германия,  </a:t>
            </a:r>
            <a:r>
              <a:rPr lang="ru-RU" sz="2400" b="1" i="1" dirty="0" err="1" smtClean="0">
                <a:solidFill>
                  <a:schemeClr val="bg1"/>
                </a:solidFill>
                <a:latin typeface="Constantia" pitchFamily="18" charset="0"/>
              </a:rPr>
              <a:t>Гейдельбергский</a:t>
            </a:r>
            <a:r>
              <a:rPr lang="ru-RU" sz="2400" b="1" i="1" dirty="0" smtClean="0">
                <a:solidFill>
                  <a:schemeClr val="bg1"/>
                </a:solidFill>
                <a:latin typeface="Constantia" pitchFamily="18" charset="0"/>
              </a:rPr>
              <a:t> университет</a:t>
            </a:r>
            <a:endParaRPr lang="ru-RU" sz="2400" b="1" i="1" dirty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9" name="Picture 8" descr="http://www.cintes.ru/paste/142catalog7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19653" y="3295650"/>
            <a:ext cx="5052947" cy="32194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1" name="TextBox 10"/>
          <p:cNvSpPr txBox="1"/>
          <p:nvPr/>
        </p:nvSpPr>
        <p:spPr>
          <a:xfrm>
            <a:off x="4724400" y="6067655"/>
            <a:ext cx="3867150" cy="790345"/>
          </a:xfrm>
          <a:prstGeom prst="rect">
            <a:avLst/>
          </a:prstGeom>
          <a:solidFill>
            <a:srgbClr val="65441A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i="1" dirty="0" smtClean="0">
                <a:solidFill>
                  <a:schemeClr val="bg1"/>
                </a:solidFill>
                <a:latin typeface="Constantia" pitchFamily="18" charset="0"/>
              </a:rPr>
              <a:t>Петербургский университет</a:t>
            </a:r>
            <a:endParaRPr lang="ru-RU" sz="2800" b="1" i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050" y="266700"/>
            <a:ext cx="838200" cy="769441"/>
          </a:xfrm>
          <a:prstGeom prst="rect">
            <a:avLst/>
          </a:prstGeom>
          <a:solidFill>
            <a:srgbClr val="65441A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</a:t>
            </a:r>
            <a:r>
              <a:rPr lang="ru-RU" sz="4400" b="1" i="1" dirty="0" smtClean="0">
                <a:solidFill>
                  <a:schemeClr val="bg1"/>
                </a:solidFill>
                <a:latin typeface="Constantia" pitchFamily="18" charset="0"/>
              </a:rPr>
              <a:t>1</a:t>
            </a:r>
            <a:endParaRPr lang="ru-RU" sz="4400" b="1" i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81950" y="266700"/>
            <a:ext cx="838200" cy="769441"/>
          </a:xfrm>
          <a:prstGeom prst="rect">
            <a:avLst/>
          </a:prstGeom>
          <a:solidFill>
            <a:srgbClr val="65441A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</a:t>
            </a:r>
            <a:r>
              <a:rPr lang="ru-RU" sz="4400" b="1" i="1" dirty="0" smtClean="0">
                <a:solidFill>
                  <a:schemeClr val="bg1"/>
                </a:solidFill>
                <a:latin typeface="Constantia" pitchFamily="18" charset="0"/>
              </a:rPr>
              <a:t>2</a:t>
            </a:r>
            <a:endParaRPr lang="ru-RU" sz="4400" b="1" i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700" y="3505200"/>
            <a:ext cx="838200" cy="769441"/>
          </a:xfrm>
          <a:prstGeom prst="rect">
            <a:avLst/>
          </a:prstGeom>
          <a:solidFill>
            <a:srgbClr val="65441A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</a:t>
            </a:r>
            <a:r>
              <a:rPr lang="ru-RU" sz="4400" b="1" i="1" dirty="0" smtClean="0">
                <a:solidFill>
                  <a:schemeClr val="bg1"/>
                </a:solidFill>
                <a:latin typeface="Constantia" pitchFamily="18" charset="0"/>
              </a:rPr>
              <a:t>3</a:t>
            </a:r>
            <a:endParaRPr lang="ru-RU" sz="4400" b="1" i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8150" y="3505200"/>
            <a:ext cx="838200" cy="769441"/>
          </a:xfrm>
          <a:prstGeom prst="rect">
            <a:avLst/>
          </a:prstGeom>
          <a:solidFill>
            <a:srgbClr val="65441A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</a:t>
            </a:r>
            <a:r>
              <a:rPr lang="ru-RU" sz="4400" b="1" i="1" dirty="0" smtClean="0">
                <a:solidFill>
                  <a:schemeClr val="bg1"/>
                </a:solidFill>
                <a:latin typeface="Constantia" pitchFamily="18" charset="0"/>
              </a:rPr>
              <a:t>4</a:t>
            </a:r>
            <a:endParaRPr lang="ru-RU" sz="4400" b="1" i="1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0832b484a03d7529432892a7820605f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415" y="283335"/>
            <a:ext cx="4514648" cy="63945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5666704" y="1159099"/>
            <a:ext cx="118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4827897" y="0"/>
            <a:ext cx="3843877" cy="6001643"/>
          </a:xfrm>
          <a:prstGeom prst="rect">
            <a:avLst/>
          </a:prstGeom>
          <a:solidFill>
            <a:srgbClr val="65441A"/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i="1" dirty="0" smtClean="0">
              <a:solidFill>
                <a:schemeClr val="bg1"/>
              </a:solidFill>
              <a:latin typeface="Constant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Восемнадцатилет-ний</a:t>
            </a: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юноша  вошел в поэтический мир Петербурга. «…вот растет будущий Брюсов», - сказал при встрече с ним Максимилиан Волошин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в 1907 г.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</p:txBody>
      </p:sp>
      <p:sp>
        <p:nvSpPr>
          <p:cNvPr id="19459" name="AutoShape 3" descr="http://%D0%BF%D0%BE%D1%8D%D1%82%D0%B8%D0%BA%D0%B0.%D1%80%D1%84/images/origin/cda01571634be0b7a230c66f26f42ca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1" name="AutoShape 5" descr="http://%D0%BF%D0%BE%D1%8D%D1%82%D0%B8%D0%BA%D0%B0.%D1%80%D1%84/images/origin/cda01571634be0b7a230c66f26f42ca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3" name="Picture 7" descr="http://www.mgarsky-monastery.org/sites/default/files/images/upload/kolokol/4001-4100/4022-3-b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6829" y="3934497"/>
            <a:ext cx="2187171" cy="2923504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://tmizdat.ru/wp-content/uploads/ivano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1007" y="2895600"/>
            <a:ext cx="4520368" cy="3657600"/>
          </a:xfrm>
          <a:prstGeom prst="rect">
            <a:avLst/>
          </a:prstGeom>
          <a:ln w="190500" cap="sq">
            <a:solidFill>
              <a:srgbClr val="65441A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506" name="Picture 2" descr="http://cdn01.ru/files/users/images/4f/ed/4fedfda3dc52705cae86c2fcb512fec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165" y="2895600"/>
            <a:ext cx="5267405" cy="3676650"/>
          </a:xfrm>
          <a:prstGeom prst="rect">
            <a:avLst/>
          </a:prstGeom>
          <a:ln w="190500" cap="sq">
            <a:solidFill>
              <a:srgbClr val="65441A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386367" y="515156"/>
            <a:ext cx="8500055" cy="2308324"/>
          </a:xfrm>
          <a:prstGeom prst="rect">
            <a:avLst/>
          </a:prstGeom>
          <a:solidFill>
            <a:srgbClr val="65441A"/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600" i="1" dirty="0" smtClean="0">
              <a:solidFill>
                <a:schemeClr val="bg1"/>
              </a:solidFill>
              <a:latin typeface="Constant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i="1" dirty="0" smtClean="0">
                <a:solidFill>
                  <a:schemeClr val="bg1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ом Вячеслава Иванова — известного поэта и теоретика символизма.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otvet.imgsmail.ru/download/44210257_32ffeeac97e637ef87789eed0e0340af_8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834907" cy="701898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4790940" y="347728"/>
            <a:ext cx="4584879" cy="6207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Дано мне тело – что мне делать с ним, 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Таким единым и таким моим? 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За радость тихую дышать и жить 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Кого, скажите мне благодарить? 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Я и садовник, я же и цветок, 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В темнице мира я не одинок, 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На стекла вечности уже легло 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Мое дыхание, мое тепло. 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Запечатляется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на нем узор, 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Неузнаваемый с недавних пор. 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Пускай мгновения стекает муть – 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Узора милого не зачеркнуть. 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im0-tub-ru.yandex.net/i?id=085503e703ddaae3e4fc7d2f9ce60ac6&amp;n=33&amp;h=215&amp;w=38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6" descr="http://cs625524.vk.me/v625524590/4e9cb/x7K8qpayp2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092" y="0"/>
            <a:ext cx="7832713" cy="496556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492238" y="4891147"/>
            <a:ext cx="8252516" cy="167802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И никну, никем не замеченный,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В холодный и топкий приют,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Приветственным шелестом встреченный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Коротких осенних минут…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nstantia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1601</TotalTime>
  <Words>1904</Words>
  <Application>Microsoft Office PowerPoint</Application>
  <PresentationFormat>Экран (4:3)</PresentationFormat>
  <Paragraphs>212</Paragraphs>
  <Slides>45</Slides>
  <Notes>34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Осип Эмильевич Мандельштам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Dmytro</dc:creator>
  <cp:lastModifiedBy>catalog6</cp:lastModifiedBy>
  <cp:revision>145</cp:revision>
  <dcterms:created xsi:type="dcterms:W3CDTF">2015-09-21T13:41:05Z</dcterms:created>
  <dcterms:modified xsi:type="dcterms:W3CDTF">2016-03-23T11:14:02Z</dcterms:modified>
</cp:coreProperties>
</file>