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1" r:id="rId1"/>
  </p:sldMasterIdLst>
  <p:sldIdLst>
    <p:sldId id="256" r:id="rId2"/>
    <p:sldId id="271" r:id="rId3"/>
    <p:sldId id="259" r:id="rId4"/>
    <p:sldId id="258" r:id="rId5"/>
    <p:sldId id="25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2" r:id="rId17"/>
    <p:sldId id="273" r:id="rId18"/>
    <p:sldId id="27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96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0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67225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43999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12023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4352110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82448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860825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8053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466402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09246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47412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1527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70011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83005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04117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83937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77665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48338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63714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Relationship Id="rId9" Type="http://schemas.openxmlformats.org/officeDocument/2006/relationships/oleObject" Target="../embeddings/oleObject1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63168" y="362509"/>
            <a:ext cx="8791575" cy="2387600"/>
          </a:xfrm>
        </p:spPr>
        <p:txBody>
          <a:bodyPr/>
          <a:lstStyle/>
          <a:p>
            <a:r>
              <a:rPr lang="ru-RU" dirty="0" smtClean="0"/>
              <a:t>Теоретические основы электротехники.</a:t>
            </a:r>
            <a:br>
              <a:rPr lang="ru-RU" dirty="0" smtClean="0"/>
            </a:br>
            <a:r>
              <a:rPr lang="ru-RU" dirty="0" smtClean="0"/>
              <a:t>Часть 3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66576" y="2750109"/>
            <a:ext cx="8791575" cy="1655762"/>
          </a:xfrm>
        </p:spPr>
        <p:txBody>
          <a:bodyPr/>
          <a:lstStyle/>
          <a:p>
            <a:r>
              <a:rPr lang="ru-RU" sz="3200" b="1" dirty="0">
                <a:solidFill>
                  <a:srgbClr val="C00000"/>
                </a:solidFill>
              </a:rPr>
              <a:t>Расчет переходных процессов в разветвлённой цепи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063167" y="4593576"/>
            <a:ext cx="4141689" cy="13049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cap="none" dirty="0" smtClean="0">
                <a:solidFill>
                  <a:srgbClr val="C00000"/>
                </a:solidFill>
              </a:rPr>
              <a:t>Лектор: Авдеев Б.А.</a:t>
            </a:r>
          </a:p>
          <a:p>
            <a:r>
              <a:rPr lang="ru-RU" sz="2800" cap="none" dirty="0" smtClean="0">
                <a:solidFill>
                  <a:srgbClr val="C00000"/>
                </a:solidFill>
              </a:rPr>
              <a:t>ФГБОУ ВО «КГМТУ»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1132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8711" y="210378"/>
            <a:ext cx="9905998" cy="664182"/>
          </a:xfrm>
        </p:spPr>
        <p:txBody>
          <a:bodyPr/>
          <a:lstStyle/>
          <a:p>
            <a:r>
              <a:rPr lang="ru-RU" dirty="0"/>
              <a:t>Определение i1(t)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1" y="895044"/>
            <a:ext cx="9905999" cy="4927600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(t) = i</a:t>
            </a:r>
            <a:r>
              <a:rPr lang="ru-RU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 +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/>
              <a:t>где </a:t>
            </a:r>
            <a:r>
              <a:rPr lang="ru-RU" i="1" dirty="0"/>
              <a:t>i</a:t>
            </a:r>
            <a:r>
              <a:rPr lang="ru-RU" i="1" baseline="-25000" dirty="0"/>
              <a:t>1</a:t>
            </a:r>
            <a:r>
              <a:rPr lang="ru-RU" i="1" dirty="0"/>
              <a:t>св</a:t>
            </a:r>
            <a:r>
              <a:rPr lang="ru-RU" dirty="0"/>
              <a:t> - свободная составляющая переходного тока;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i="1" dirty="0"/>
              <a:t>i</a:t>
            </a:r>
            <a:r>
              <a:rPr lang="ru-RU" i="1" baseline="-25000" dirty="0"/>
              <a:t>1</a:t>
            </a:r>
            <a:r>
              <a:rPr lang="ru-RU" i="1" dirty="0"/>
              <a:t>пр</a:t>
            </a:r>
            <a:r>
              <a:rPr lang="ru-RU" dirty="0"/>
              <a:t> – принужденная составляющая переходного тока</a:t>
            </a:r>
            <a:r>
              <a:rPr lang="ru-RU" dirty="0" smtClean="0"/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/>
              <a:t>Чтобы определить ток переходного процесса </a:t>
            </a:r>
            <a:r>
              <a:rPr lang="ru-RU" i="1" dirty="0"/>
              <a:t>i</a:t>
            </a:r>
            <a:r>
              <a:rPr lang="ru-RU" i="1" baseline="-25000" dirty="0"/>
              <a:t>1</a:t>
            </a:r>
            <a:r>
              <a:rPr lang="ru-RU" i="1" dirty="0"/>
              <a:t>(t),</a:t>
            </a:r>
            <a:r>
              <a:rPr lang="ru-RU" dirty="0"/>
              <a:t> необходимо составить систему из двух уравнений, связывающих постоянные интегрирования </a:t>
            </a:r>
            <a:r>
              <a:rPr lang="ru-RU" i="1" dirty="0"/>
              <a:t>A</a:t>
            </a:r>
            <a:r>
              <a:rPr lang="ru-RU" i="1" baseline="-25000" dirty="0"/>
              <a:t>1</a:t>
            </a:r>
            <a:r>
              <a:rPr lang="ru-RU" dirty="0"/>
              <a:t> и </a:t>
            </a:r>
            <a:r>
              <a:rPr lang="ru-RU" i="1" dirty="0" smtClean="0"/>
              <a:t>A</a:t>
            </a:r>
            <a:r>
              <a:rPr lang="ru-RU" i="1" baseline="-25000" dirty="0" smtClean="0"/>
              <a:t>2.</a:t>
            </a:r>
            <a:r>
              <a:rPr lang="ru-RU" i="1" dirty="0"/>
              <a:t> </a:t>
            </a:r>
            <a:r>
              <a:rPr lang="ru-RU" dirty="0" smtClean="0"/>
              <a:t>Из качественного анализа известно что </a:t>
            </a:r>
            <a:r>
              <a:rPr lang="ru-RU" i="1" dirty="0" smtClean="0"/>
              <a:t>i</a:t>
            </a:r>
            <a:r>
              <a:rPr lang="ru-RU" i="1" baseline="-25000" dirty="0" smtClean="0"/>
              <a:t>1</a:t>
            </a:r>
            <a:r>
              <a:rPr lang="ru-RU" i="1" dirty="0" smtClean="0"/>
              <a:t>(0</a:t>
            </a:r>
            <a:r>
              <a:rPr lang="ru-RU" i="1" baseline="-25000" dirty="0"/>
              <a:t>+</a:t>
            </a:r>
            <a:r>
              <a:rPr lang="ru-RU" i="1" dirty="0"/>
              <a:t>) = 0</a:t>
            </a:r>
            <a:endParaRPr lang="ru-RU" i="1" baseline="-250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</a:t>
            </a:r>
            <a:r>
              <a:rPr lang="ru-RU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10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p1t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A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p2t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/>
              <a:t>Для нахождения второго уравнения, связывающего коэффициенты </a:t>
            </a:r>
            <a:r>
              <a:rPr lang="ru-RU" i="1" dirty="0"/>
              <a:t>A</a:t>
            </a:r>
            <a:r>
              <a:rPr lang="ru-RU" i="1" baseline="-25000" dirty="0"/>
              <a:t>1</a:t>
            </a:r>
            <a:r>
              <a:rPr lang="ru-RU" dirty="0"/>
              <a:t> и </a:t>
            </a:r>
            <a:r>
              <a:rPr lang="ru-RU" i="1" dirty="0"/>
              <a:t>A</a:t>
            </a:r>
            <a:r>
              <a:rPr lang="ru-RU" i="1" baseline="-25000" dirty="0"/>
              <a:t>2,</a:t>
            </a:r>
            <a:r>
              <a:rPr lang="ru-RU" dirty="0"/>
              <a:t> найдем напряжение на индуктивности </a:t>
            </a:r>
            <a:r>
              <a:rPr lang="en-US" i="1" dirty="0"/>
              <a:t>U</a:t>
            </a:r>
            <a:r>
              <a:rPr lang="ru-RU" i="1" baseline="-25000" dirty="0"/>
              <a:t>L</a:t>
            </a:r>
            <a:r>
              <a:rPr lang="ru-RU" i="1" dirty="0"/>
              <a:t> (t</a:t>
            </a:r>
            <a:r>
              <a:rPr lang="ru-RU" i="1" dirty="0" smtClean="0"/>
              <a:t>)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i="1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i="1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/>
              <a:t>Решив систему уравнений, найдем коэффициенты: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69945585"/>
              </p:ext>
            </p:extLst>
          </p:nvPr>
        </p:nvGraphicFramePr>
        <p:xfrm>
          <a:off x="4908727" y="2008187"/>
          <a:ext cx="2371366" cy="442119"/>
        </p:xfrm>
        <a:graphic>
          <a:graphicData uri="http://schemas.openxmlformats.org/presentationml/2006/ole">
            <p:oleObj spid="_x0000_s6215" name="Equation" r:id="rId3" imgW="1688367" imgH="317362" progId="">
              <p:embed/>
            </p:oleObj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143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000499" y="5143499"/>
            <a:ext cx="13407484" cy="59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22986078"/>
              </p:ext>
            </p:extLst>
          </p:nvPr>
        </p:nvGraphicFramePr>
        <p:xfrm>
          <a:off x="4000499" y="4648200"/>
          <a:ext cx="4796367" cy="698500"/>
        </p:xfrm>
        <a:graphic>
          <a:graphicData uri="http://schemas.openxmlformats.org/presentationml/2006/ole">
            <p:oleObj spid="_x0000_s6216" name="Equation" r:id="rId4" imgW="2946400" imgH="431800" progId="">
              <p:embed/>
            </p:oleObj>
          </a:graphicData>
        </a:graphic>
      </p:graphicFrame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505199" y="5825432"/>
            <a:ext cx="1271601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45260071"/>
              </p:ext>
            </p:extLst>
          </p:nvPr>
        </p:nvGraphicFramePr>
        <p:xfrm>
          <a:off x="3505199" y="5685489"/>
          <a:ext cx="5287741" cy="499987"/>
        </p:xfrm>
        <a:graphic>
          <a:graphicData uri="http://schemas.openxmlformats.org/presentationml/2006/ole">
            <p:oleObj spid="_x0000_s6217" name="Equation" r:id="rId5" imgW="3327400" imgH="317500" progId="">
              <p:embed/>
            </p:oleObj>
          </a:graphicData>
        </a:graphic>
      </p:graphicFrame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505199" y="6139757"/>
            <a:ext cx="1271601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69169830"/>
              </p:ext>
            </p:extLst>
          </p:nvPr>
        </p:nvGraphicFramePr>
        <p:xfrm>
          <a:off x="4292599" y="6185476"/>
          <a:ext cx="3894553" cy="469771"/>
        </p:xfrm>
        <a:graphic>
          <a:graphicData uri="http://schemas.openxmlformats.org/presentationml/2006/ole">
            <p:oleObj spid="_x0000_s6218" name="Equation" r:id="rId6" imgW="2451100" imgH="29210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114252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4299" y="0"/>
            <a:ext cx="9663111" cy="803882"/>
          </a:xfrm>
        </p:spPr>
        <p:txBody>
          <a:bodyPr/>
          <a:lstStyle/>
          <a:p>
            <a:r>
              <a:rPr lang="ru-RU" dirty="0"/>
              <a:t>Определение</a:t>
            </a:r>
            <a:r>
              <a:rPr lang="ru-RU" b="1" i="1" dirty="0"/>
              <a:t> i</a:t>
            </a:r>
            <a:r>
              <a:rPr lang="ru-RU" i="1" baseline="-25000" dirty="0"/>
              <a:t>2</a:t>
            </a:r>
            <a:r>
              <a:rPr lang="ru-RU" b="1" i="1" dirty="0"/>
              <a:t>(t) и </a:t>
            </a:r>
            <a:r>
              <a:rPr lang="ru-RU" b="1" i="1" dirty="0" err="1"/>
              <a:t>u</a:t>
            </a:r>
            <a:r>
              <a:rPr lang="ru-RU" i="1" baseline="-25000" dirty="0" err="1"/>
              <a:t>c</a:t>
            </a:r>
            <a:r>
              <a:rPr lang="ru-RU" b="1" i="1" dirty="0"/>
              <a:t>(t)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1" y="829282"/>
            <a:ext cx="9905999" cy="5850918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(t) = i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i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/>
              <a:t>Ввиду того, что после коммутации в установившемся </a:t>
            </a:r>
            <a:r>
              <a:rPr lang="ru-RU" dirty="0" smtClean="0"/>
              <a:t>режиме напряжение </a:t>
            </a:r>
            <a:r>
              <a:rPr lang="en-US" i="1" dirty="0" err="1"/>
              <a:t>u</a:t>
            </a:r>
            <a:r>
              <a:rPr lang="en-US" i="1" baseline="-25000" dirty="0" err="1"/>
              <a:t>C</a:t>
            </a:r>
            <a:r>
              <a:rPr lang="en-US" i="1" baseline="-25000" dirty="0"/>
              <a:t> </a:t>
            </a:r>
            <a:r>
              <a:rPr lang="ru-RU" i="1" dirty="0"/>
              <a:t>= 50В</a:t>
            </a:r>
            <a:r>
              <a:rPr lang="ru-RU" dirty="0"/>
              <a:t>, принужденная составляющая напряжения на конденсаторе </a:t>
            </a:r>
            <a:r>
              <a:rPr lang="en-US" dirty="0"/>
              <a:t>U</a:t>
            </a:r>
            <a:r>
              <a:rPr lang="en-US" baseline="-25000" dirty="0"/>
              <a:t>C</a:t>
            </a:r>
            <a:r>
              <a:rPr lang="ru-RU" dirty="0" err="1"/>
              <a:t>пр</a:t>
            </a:r>
            <a:r>
              <a:rPr lang="ru-RU" dirty="0"/>
              <a:t>=</a:t>
            </a:r>
            <a:r>
              <a:rPr lang="ru-RU" i="1" dirty="0"/>
              <a:t>50В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/>
              <a:t>Известно</a:t>
            </a:r>
            <a:r>
              <a:rPr lang="ru-RU" dirty="0"/>
              <a:t>, что напряжение на конденсаторе непосредственно после коммутации UC(0+) =150В. </a:t>
            </a:r>
            <a:endParaRPr lang="ru-RU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/>
              <a:t>Найдем </a:t>
            </a:r>
            <a:r>
              <a:rPr lang="ru-RU" dirty="0"/>
              <a:t>постоянные интегрирования </a:t>
            </a:r>
            <a:r>
              <a:rPr lang="ru-RU" i="1" dirty="0"/>
              <a:t>A</a:t>
            </a:r>
            <a:r>
              <a:rPr lang="ru-RU" i="1" baseline="-25000" dirty="0"/>
              <a:t>1</a:t>
            </a:r>
            <a:r>
              <a:rPr lang="ru-RU" dirty="0"/>
              <a:t> и </a:t>
            </a:r>
            <a:r>
              <a:rPr lang="ru-RU" i="1" dirty="0"/>
              <a:t>A</a:t>
            </a:r>
            <a:r>
              <a:rPr lang="ru-RU" i="1" baseline="-25000" dirty="0"/>
              <a:t>2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80743515"/>
              </p:ext>
            </p:extLst>
          </p:nvPr>
        </p:nvGraphicFramePr>
        <p:xfrm>
          <a:off x="4991100" y="1331538"/>
          <a:ext cx="2359310" cy="471862"/>
        </p:xfrm>
        <a:graphic>
          <a:graphicData uri="http://schemas.openxmlformats.org/presentationml/2006/ole">
            <p:oleObj spid="_x0000_s7289" name="Equation" r:id="rId3" imgW="1384300" imgH="279400" progId="">
              <p:embed/>
            </p:oleObj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69506149"/>
              </p:ext>
            </p:extLst>
          </p:nvPr>
        </p:nvGraphicFramePr>
        <p:xfrm>
          <a:off x="3801663" y="1692275"/>
          <a:ext cx="4828381" cy="733425"/>
        </p:xfrm>
        <a:graphic>
          <a:graphicData uri="http://schemas.openxmlformats.org/presentationml/2006/ole">
            <p:oleObj spid="_x0000_s7290" name="Equation" r:id="rId4" imgW="3009900" imgH="457200" progId="">
              <p:embed/>
            </p:oleObj>
          </a:graphicData>
        </a:graphic>
      </p:graphicFrame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4343400" y="4559299"/>
            <a:ext cx="1595384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27681372"/>
              </p:ext>
            </p:extLst>
          </p:nvPr>
        </p:nvGraphicFramePr>
        <p:xfrm>
          <a:off x="1028700" y="4647392"/>
          <a:ext cx="3416300" cy="1016000"/>
        </p:xfrm>
        <a:graphic>
          <a:graphicData uri="http://schemas.openxmlformats.org/presentationml/2006/ole">
            <p:oleObj spid="_x0000_s7291" name="Equation" r:id="rId5" imgW="2565400" imgH="762000" progId="">
              <p:embed/>
            </p:oleObj>
          </a:graphicData>
        </a:graphic>
      </p:graphicFrame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3827060" y="5575299"/>
            <a:ext cx="1343779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47895118"/>
              </p:ext>
            </p:extLst>
          </p:nvPr>
        </p:nvGraphicFramePr>
        <p:xfrm>
          <a:off x="5427261" y="4556820"/>
          <a:ext cx="5325806" cy="508000"/>
        </p:xfrm>
        <a:graphic>
          <a:graphicData uri="http://schemas.openxmlformats.org/presentationml/2006/ole">
            <p:oleObj spid="_x0000_s7292" name="Equation" r:id="rId6" imgW="3098800" imgH="292100" progId="">
              <p:embed/>
            </p:oleObj>
          </a:graphicData>
        </a:graphic>
      </p:graphicFrame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90633454"/>
              </p:ext>
            </p:extLst>
          </p:nvPr>
        </p:nvGraphicFramePr>
        <p:xfrm>
          <a:off x="5239306" y="5116535"/>
          <a:ext cx="5701716" cy="465140"/>
        </p:xfrm>
        <a:graphic>
          <a:graphicData uri="http://schemas.openxmlformats.org/presentationml/2006/ole">
            <p:oleObj spid="_x0000_s7293" name="Equation" r:id="rId7" imgW="3619500" imgH="292100" progId="">
              <p:embed/>
            </p:oleObj>
          </a:graphicData>
        </a:graphic>
      </p:graphicFrame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924300" y="6510334"/>
            <a:ext cx="1480151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67529266"/>
              </p:ext>
            </p:extLst>
          </p:nvPr>
        </p:nvGraphicFramePr>
        <p:xfrm>
          <a:off x="1433510" y="5735638"/>
          <a:ext cx="5018537" cy="773943"/>
        </p:xfrm>
        <a:graphic>
          <a:graphicData uri="http://schemas.openxmlformats.org/presentationml/2006/ole">
            <p:oleObj spid="_x0000_s7294" name="Equation" r:id="rId8" imgW="3797300" imgH="609600" progId="">
              <p:embed/>
            </p:oleObj>
          </a:graphicData>
        </a:graphic>
      </p:graphicFrame>
      <p:graphicFrame>
        <p:nvGraphicFramePr>
          <p:cNvPr id="22" name="Объект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09585421"/>
              </p:ext>
            </p:extLst>
          </p:nvPr>
        </p:nvGraphicFramePr>
        <p:xfrm>
          <a:off x="6595549" y="5849938"/>
          <a:ext cx="5520361" cy="469515"/>
        </p:xfrm>
        <a:graphic>
          <a:graphicData uri="http://schemas.openxmlformats.org/presentationml/2006/ole">
            <p:oleObj spid="_x0000_s7295" name="Equation" r:id="rId9" imgW="3695700" imgH="31750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195533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117600"/>
          </a:xfrm>
        </p:spPr>
        <p:txBody>
          <a:bodyPr>
            <a:normAutofit/>
          </a:bodyPr>
          <a:lstStyle/>
          <a:p>
            <a:r>
              <a:rPr lang="ru-RU" dirty="0"/>
              <a:t>Расчет переходного процесса в цепи операторным методом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37300" y="1028700"/>
            <a:ext cx="5448300" cy="35814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Первый этап: составление операторной схемы замещения </a:t>
            </a:r>
            <a:r>
              <a:rPr lang="ru-RU" dirty="0" err="1"/>
              <a:t>послекоммутационной</a:t>
            </a:r>
            <a:r>
              <a:rPr lang="ru-RU" dirty="0"/>
              <a:t> схемы, изображенной на рисунке 2.7 и определение операторного изображения искомой функции.</a:t>
            </a:r>
          </a:p>
          <a:p>
            <a:pPr marL="0" indent="0">
              <a:buNone/>
            </a:pPr>
            <a:r>
              <a:rPr lang="ru-RU" dirty="0"/>
              <a:t>Второй этап: переход от изображения функции к ее оригиналу.</a:t>
            </a:r>
          </a:p>
          <a:p>
            <a:endParaRPr lang="ru-RU" dirty="0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53077170"/>
              </p:ext>
            </p:extLst>
          </p:nvPr>
        </p:nvGraphicFramePr>
        <p:xfrm>
          <a:off x="6235700" y="4689226"/>
          <a:ext cx="4850628" cy="1813174"/>
        </p:xfrm>
        <a:graphic>
          <a:graphicData uri="http://schemas.openxmlformats.org/presentationml/2006/ole">
            <p:oleObj spid="_x0000_s8215" name="Equation" r:id="rId3" imgW="2984500" imgH="1117600" progId="">
              <p:embed/>
            </p:oleObj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674" y="1372820"/>
            <a:ext cx="4967425" cy="510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0599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079500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Численное моделирование</a:t>
            </a:r>
            <a:endParaRPr lang="ru-RU" b="1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10622" b="11132"/>
          <a:stretch/>
        </p:blipFill>
        <p:spPr>
          <a:xfrm>
            <a:off x="1608136" y="812799"/>
            <a:ext cx="9665979" cy="584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3971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300770"/>
          </a:xfrm>
        </p:spPr>
        <p:txBody>
          <a:bodyPr/>
          <a:lstStyle/>
          <a:p>
            <a:r>
              <a:rPr lang="ru-RU" dirty="0" smtClean="0"/>
              <a:t>Токи в ветвях</a:t>
            </a:r>
            <a:endParaRPr lang="ru-RU" dirty="0"/>
          </a:p>
        </p:txBody>
      </p:sp>
      <p:sp>
        <p:nvSpPr>
          <p:cNvPr id="12" name="Объект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24" y="1788165"/>
            <a:ext cx="5780088" cy="38719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937" t="26693" r="44167" b="19401"/>
          <a:stretch/>
        </p:blipFill>
        <p:spPr>
          <a:xfrm>
            <a:off x="5891212" y="1793720"/>
            <a:ext cx="6021388" cy="43037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11034" y="5990277"/>
            <a:ext cx="601055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000" dirty="0" smtClean="0"/>
              <a:t>Зависимости, полученные с использованием </a:t>
            </a:r>
            <a:r>
              <a:rPr lang="en-US" sz="2000" dirty="0" smtClean="0"/>
              <a:t>Simulink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860584" y="5996917"/>
            <a:ext cx="471302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000" dirty="0" smtClean="0"/>
              <a:t>Зависимости, построенные по формулам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1223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355600"/>
            <a:ext cx="9905998" cy="9271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Напряжения на индуктивности и конденсаторе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4" y="1551884"/>
            <a:ext cx="5749925" cy="39599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042" t="22526" r="44271" b="27995"/>
          <a:stretch/>
        </p:blipFill>
        <p:spPr>
          <a:xfrm>
            <a:off x="5854700" y="1500337"/>
            <a:ext cx="6172200" cy="44674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9134" y="5767780"/>
            <a:ext cx="601055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000" dirty="0" smtClean="0"/>
              <a:t>Зависимости, полученные с использованием </a:t>
            </a:r>
            <a:r>
              <a:rPr lang="en-US" sz="2000" dirty="0" smtClean="0"/>
              <a:t>Simulink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898684" y="5774420"/>
            <a:ext cx="471302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000" dirty="0" smtClean="0"/>
              <a:t>Зависимости, построенные по формулам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539002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2" y="186718"/>
            <a:ext cx="9905998" cy="664182"/>
          </a:xfrm>
        </p:spPr>
        <p:txBody>
          <a:bodyPr/>
          <a:lstStyle/>
          <a:p>
            <a:r>
              <a:rPr lang="ru-RU" dirty="0" smtClean="0"/>
              <a:t>Итоговая проверка материала лекции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1195387"/>
            <a:ext cx="9905999" cy="103981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Составьте дифференциальные уравнения для тока на индуктивности или напряжения на конденсаторе для следующих схем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300" y="2235200"/>
            <a:ext cx="8102600" cy="45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6363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Ответы на </a:t>
            </a:r>
            <a:r>
              <a:rPr lang="ru-RU" smtClean="0"/>
              <a:t>итоговую проверку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3" y="2419350"/>
            <a:ext cx="10055457" cy="235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92569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200" y="618518"/>
            <a:ext cx="10463211" cy="488058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 </a:t>
            </a:r>
            <a:r>
              <a:rPr lang="ru-RU" sz="6600" dirty="0" smtClean="0"/>
              <a:t>лекция окончена</a:t>
            </a:r>
            <a:br>
              <a:rPr lang="ru-RU" sz="6600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9179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939800"/>
          </a:xfrm>
        </p:spPr>
        <p:txBody>
          <a:bodyPr/>
          <a:lstStyle/>
          <a:p>
            <a:r>
              <a:rPr lang="ru-RU" dirty="0" smtClean="0"/>
              <a:t>Опрос по пройденному материалу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3900" y="774700"/>
            <a:ext cx="10934700" cy="5943600"/>
          </a:xfrm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3200" baseline="-25000" dirty="0">
                <a:solidFill>
                  <a:srgbClr val="000000"/>
                </a:solidFill>
              </a:rPr>
              <a:t>Какой режим в линейной электрической цепи можно считать установившимся?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3200" baseline="-25000" dirty="0">
                <a:solidFill>
                  <a:srgbClr val="000000"/>
                </a:solidFill>
              </a:rPr>
              <a:t>При каких условиях в электрической цепи может возникать свободный ток?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3200" baseline="-25000" dirty="0" smtClean="0">
                <a:solidFill>
                  <a:srgbClr val="000000"/>
                </a:solidFill>
              </a:rPr>
              <a:t>Каким </a:t>
            </a:r>
            <a:r>
              <a:rPr lang="ru-RU" sz="3200" baseline="-25000" dirty="0">
                <a:solidFill>
                  <a:srgbClr val="000000"/>
                </a:solidFill>
              </a:rPr>
              <a:t>образом по виду электрической цепи можно определить порядок дифференциального уравнения, описывающего переходный процесс?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3200" baseline="-25000" dirty="0" smtClean="0">
                <a:solidFill>
                  <a:srgbClr val="000000"/>
                </a:solidFill>
              </a:rPr>
              <a:t>Зависит </a:t>
            </a:r>
            <a:r>
              <a:rPr lang="ru-RU" sz="3200" baseline="-25000" dirty="0">
                <a:solidFill>
                  <a:srgbClr val="000000"/>
                </a:solidFill>
              </a:rPr>
              <a:t>ли порядок дифференциального уравнения, описывающего переходный процесс в цепи, от выбора метода, с помощью которого составляется система </a:t>
            </a:r>
            <a:r>
              <a:rPr lang="ru-RU" sz="3200" baseline="-25000" dirty="0" smtClean="0">
                <a:solidFill>
                  <a:srgbClr val="000000"/>
                </a:solidFill>
              </a:rPr>
              <a:t>уравнений?</a:t>
            </a:r>
            <a:endParaRPr lang="ru-RU" sz="3200" baseline="-25000" dirty="0">
              <a:solidFill>
                <a:srgbClr val="000000"/>
              </a:solidFill>
            </a:endParaRP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3200" baseline="-25000" dirty="0">
                <a:solidFill>
                  <a:srgbClr val="000000"/>
                </a:solidFill>
              </a:rPr>
              <a:t>Почему именно токи катушек индуктивности и напряжения конденсаторов определяют энергетическое состояние электрической цепи?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3200" baseline="-25000" dirty="0" smtClean="0">
                <a:solidFill>
                  <a:srgbClr val="000000"/>
                </a:solidFill>
              </a:rPr>
              <a:t>Могут </a:t>
            </a:r>
            <a:r>
              <a:rPr lang="ru-RU" sz="3200" baseline="-25000" dirty="0">
                <a:solidFill>
                  <a:srgbClr val="000000"/>
                </a:solidFill>
              </a:rPr>
              <a:t>ли в момент коммутации в линейной электрической цепи с источниками энергии конечной мощности быть бесконечно большими: </a:t>
            </a:r>
            <a:r>
              <a:rPr lang="ru-RU" sz="3200" i="1" baseline="-25000" dirty="0">
                <a:solidFill>
                  <a:srgbClr val="000000"/>
                </a:solidFill>
              </a:rPr>
              <a:t>а</a:t>
            </a:r>
            <a:r>
              <a:rPr lang="ru-RU" sz="3200" baseline="-25000" dirty="0">
                <a:solidFill>
                  <a:srgbClr val="000000"/>
                </a:solidFill>
              </a:rPr>
              <a:t>) токи катушек индуктивности; </a:t>
            </a:r>
            <a:r>
              <a:rPr lang="ru-RU" sz="3200" i="1" baseline="-25000" dirty="0">
                <a:solidFill>
                  <a:srgbClr val="000000"/>
                </a:solidFill>
              </a:rPr>
              <a:t>б)</a:t>
            </a:r>
            <a:r>
              <a:rPr lang="ru-RU" sz="3200" baseline="-25000" dirty="0">
                <a:solidFill>
                  <a:srgbClr val="000000"/>
                </a:solidFill>
              </a:rPr>
              <a:t> напряжения на резисторах; </a:t>
            </a:r>
            <a:r>
              <a:rPr lang="ru-RU" sz="3200" i="1" baseline="-25000" dirty="0">
                <a:solidFill>
                  <a:srgbClr val="000000"/>
                </a:solidFill>
              </a:rPr>
              <a:t>в)</a:t>
            </a:r>
            <a:r>
              <a:rPr lang="ru-RU" sz="3200" baseline="-25000" dirty="0">
                <a:solidFill>
                  <a:srgbClr val="000000"/>
                </a:solidFill>
              </a:rPr>
              <a:t> напряжения на конденсаторах; </a:t>
            </a:r>
            <a:r>
              <a:rPr lang="ru-RU" sz="3200" i="1" baseline="-25000" dirty="0">
                <a:solidFill>
                  <a:srgbClr val="000000"/>
                </a:solidFill>
              </a:rPr>
              <a:t>г)</a:t>
            </a:r>
            <a:r>
              <a:rPr lang="ru-RU" sz="3200" baseline="-25000" dirty="0">
                <a:solidFill>
                  <a:srgbClr val="000000"/>
                </a:solidFill>
              </a:rPr>
              <a:t> напряжения на катушках индуктивности; </a:t>
            </a:r>
            <a:r>
              <a:rPr lang="ru-RU" sz="3200" i="1" baseline="-25000" dirty="0">
                <a:solidFill>
                  <a:srgbClr val="000000"/>
                </a:solidFill>
              </a:rPr>
              <a:t>д)</a:t>
            </a:r>
            <a:r>
              <a:rPr lang="ru-RU" sz="3200" baseline="-25000" dirty="0">
                <a:solidFill>
                  <a:srgbClr val="000000"/>
                </a:solidFill>
              </a:rPr>
              <a:t> токи конденсаторов; </a:t>
            </a:r>
            <a:r>
              <a:rPr lang="ru-RU" sz="3200" i="1" baseline="-25000" dirty="0">
                <a:solidFill>
                  <a:srgbClr val="000000"/>
                </a:solidFill>
              </a:rPr>
              <a:t>е)</a:t>
            </a:r>
            <a:r>
              <a:rPr lang="ru-RU" sz="3200" baseline="-25000" dirty="0">
                <a:solidFill>
                  <a:srgbClr val="000000"/>
                </a:solidFill>
              </a:rPr>
              <a:t> токи резисторов?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3200" baseline="-25000" dirty="0" smtClean="0">
                <a:solidFill>
                  <a:srgbClr val="000000"/>
                </a:solidFill>
              </a:rPr>
              <a:t>Может </a:t>
            </a:r>
            <a:r>
              <a:rPr lang="ru-RU" sz="3200" baseline="-25000" dirty="0">
                <a:solidFill>
                  <a:srgbClr val="000000"/>
                </a:solidFill>
              </a:rPr>
              <a:t>ли характеристическое уравнение, соответствующее дифференциальному уравнению электрической цепи, иметь корни: </a:t>
            </a:r>
            <a:r>
              <a:rPr lang="ru-RU" sz="3200" i="1" baseline="-25000" dirty="0">
                <a:solidFill>
                  <a:srgbClr val="000000"/>
                </a:solidFill>
              </a:rPr>
              <a:t>а)</a:t>
            </a:r>
            <a:r>
              <a:rPr lang="ru-RU" sz="3200" baseline="-25000" dirty="0">
                <a:solidFill>
                  <a:srgbClr val="000000"/>
                </a:solidFill>
              </a:rPr>
              <a:t> 8 - </a:t>
            </a:r>
            <a:r>
              <a:rPr lang="en-US" sz="3200" baseline="-25000" dirty="0" smtClean="0">
                <a:solidFill>
                  <a:srgbClr val="000000"/>
                </a:solidFill>
              </a:rPr>
              <a:t>j</a:t>
            </a:r>
            <a:r>
              <a:rPr lang="ru-RU" sz="3200" baseline="-25000" dirty="0" smtClean="0">
                <a:solidFill>
                  <a:srgbClr val="000000"/>
                </a:solidFill>
              </a:rPr>
              <a:t>8</a:t>
            </a:r>
            <a:r>
              <a:rPr lang="ru-RU" sz="3200" baseline="-25000" dirty="0">
                <a:solidFill>
                  <a:srgbClr val="000000"/>
                </a:solidFill>
              </a:rPr>
              <a:t>; </a:t>
            </a:r>
            <a:r>
              <a:rPr lang="ru-RU" sz="3200" i="1" baseline="-25000" dirty="0">
                <a:solidFill>
                  <a:srgbClr val="000000"/>
                </a:solidFill>
              </a:rPr>
              <a:t>б)</a:t>
            </a:r>
            <a:r>
              <a:rPr lang="ru-RU" sz="3200" baseline="-25000" dirty="0">
                <a:solidFill>
                  <a:srgbClr val="000000"/>
                </a:solidFill>
              </a:rPr>
              <a:t> -</a:t>
            </a:r>
            <a:r>
              <a:rPr lang="ru-RU" sz="3200" baseline="-25000" dirty="0" smtClean="0">
                <a:solidFill>
                  <a:srgbClr val="000000"/>
                </a:solidFill>
              </a:rPr>
              <a:t>3</a:t>
            </a:r>
            <a:r>
              <a:rPr lang="en-US" sz="3200" baseline="-25000" dirty="0" smtClean="0">
                <a:solidFill>
                  <a:srgbClr val="000000"/>
                </a:solidFill>
              </a:rPr>
              <a:t>j</a:t>
            </a:r>
            <a:r>
              <a:rPr lang="ru-RU" sz="3200" baseline="-25000" dirty="0" smtClean="0">
                <a:solidFill>
                  <a:srgbClr val="000000"/>
                </a:solidFill>
              </a:rPr>
              <a:t>; </a:t>
            </a:r>
            <a:r>
              <a:rPr lang="ru-RU" sz="3200" i="1" baseline="-25000" dirty="0">
                <a:solidFill>
                  <a:srgbClr val="000000"/>
                </a:solidFill>
              </a:rPr>
              <a:t>в)</a:t>
            </a:r>
            <a:r>
              <a:rPr lang="ru-RU" sz="3200" baseline="-25000" dirty="0">
                <a:solidFill>
                  <a:srgbClr val="000000"/>
                </a:solidFill>
              </a:rPr>
              <a:t> </a:t>
            </a:r>
            <a:r>
              <a:rPr lang="ru-RU" sz="3200" baseline="-25000" dirty="0" smtClean="0">
                <a:solidFill>
                  <a:srgbClr val="000000"/>
                </a:solidFill>
              </a:rPr>
              <a:t>3</a:t>
            </a:r>
            <a:r>
              <a:rPr lang="en-US" sz="3200" baseline="-25000" dirty="0" smtClean="0">
                <a:solidFill>
                  <a:srgbClr val="000000"/>
                </a:solidFill>
              </a:rPr>
              <a:t>j</a:t>
            </a:r>
            <a:r>
              <a:rPr lang="ru-RU" sz="3200" baseline="-25000" dirty="0" smtClean="0">
                <a:solidFill>
                  <a:srgbClr val="000000"/>
                </a:solidFill>
              </a:rPr>
              <a:t>, </a:t>
            </a:r>
            <a:r>
              <a:rPr lang="en-US" sz="3200" baseline="-25000" dirty="0" smtClean="0">
                <a:solidFill>
                  <a:srgbClr val="000000"/>
                </a:solidFill>
              </a:rPr>
              <a:t>-</a:t>
            </a:r>
            <a:r>
              <a:rPr lang="ru-RU" sz="3200" baseline="-25000" dirty="0" smtClean="0">
                <a:solidFill>
                  <a:srgbClr val="000000"/>
                </a:solidFill>
              </a:rPr>
              <a:t>3</a:t>
            </a:r>
            <a:r>
              <a:rPr lang="en-US" sz="3200" baseline="-25000" dirty="0" smtClean="0">
                <a:solidFill>
                  <a:srgbClr val="000000"/>
                </a:solidFill>
              </a:rPr>
              <a:t>j</a:t>
            </a:r>
            <a:r>
              <a:rPr lang="ru-RU" sz="3200" baseline="-25000" dirty="0" smtClean="0">
                <a:solidFill>
                  <a:srgbClr val="000000"/>
                </a:solidFill>
              </a:rPr>
              <a:t>; </a:t>
            </a:r>
            <a:r>
              <a:rPr lang="ru-RU" sz="3200" i="1" baseline="-25000" dirty="0">
                <a:solidFill>
                  <a:srgbClr val="000000"/>
                </a:solidFill>
              </a:rPr>
              <a:t>г)</a:t>
            </a:r>
            <a:r>
              <a:rPr lang="ru-RU" sz="3200" baseline="-25000" dirty="0">
                <a:solidFill>
                  <a:srgbClr val="000000"/>
                </a:solidFill>
              </a:rPr>
              <a:t> -8 + </a:t>
            </a:r>
            <a:r>
              <a:rPr lang="en-US" sz="3200" i="1" baseline="-25000" dirty="0">
                <a:solidFill>
                  <a:srgbClr val="000000"/>
                </a:solidFill>
              </a:rPr>
              <a:t>8j; </a:t>
            </a:r>
            <a:r>
              <a:rPr lang="ru-RU" sz="3200" i="1" baseline="-25000" dirty="0">
                <a:solidFill>
                  <a:srgbClr val="000000"/>
                </a:solidFill>
              </a:rPr>
              <a:t>д) -2</a:t>
            </a:r>
            <a:r>
              <a:rPr lang="ru-RU" sz="3200" baseline="-25000" dirty="0">
                <a:solidFill>
                  <a:srgbClr val="000000"/>
                </a:solidFill>
              </a:rPr>
              <a:t> + </a:t>
            </a:r>
            <a:r>
              <a:rPr lang="en-US" sz="3200" i="1" baseline="-25000" dirty="0">
                <a:solidFill>
                  <a:srgbClr val="000000"/>
                </a:solidFill>
              </a:rPr>
              <a:t>j3, </a:t>
            </a:r>
            <a:r>
              <a:rPr lang="ru-RU" sz="3200" i="1" baseline="-25000" dirty="0">
                <a:solidFill>
                  <a:srgbClr val="000000"/>
                </a:solidFill>
              </a:rPr>
              <a:t>-2 </a:t>
            </a:r>
            <a:r>
              <a:rPr lang="en-US" sz="3200" i="1" baseline="-25000" dirty="0">
                <a:solidFill>
                  <a:srgbClr val="000000"/>
                </a:solidFill>
              </a:rPr>
              <a:t>-</a:t>
            </a:r>
            <a:r>
              <a:rPr lang="en-US" sz="3200" i="1" baseline="-25000" dirty="0" smtClean="0">
                <a:solidFill>
                  <a:srgbClr val="000000"/>
                </a:solidFill>
              </a:rPr>
              <a:t>j3</a:t>
            </a:r>
            <a:r>
              <a:rPr lang="ru-RU" sz="3200" baseline="-25000" dirty="0" smtClean="0">
                <a:solidFill>
                  <a:srgbClr val="000000"/>
                </a:solidFill>
              </a:rPr>
              <a:t>?</a:t>
            </a:r>
            <a:endParaRPr lang="ru-RU" sz="3200" baseline="-25000" dirty="0">
              <a:solidFill>
                <a:srgbClr val="000000"/>
              </a:solidFill>
            </a:endParaRP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057189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270789"/>
            <a:ext cx="9905998" cy="759521"/>
          </a:xfrm>
        </p:spPr>
        <p:txBody>
          <a:bodyPr/>
          <a:lstStyle/>
          <a:p>
            <a:r>
              <a:rPr lang="ru-RU" dirty="0"/>
              <a:t>Законы коммутации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1030310"/>
            <a:ext cx="9905999" cy="235683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b="1" dirty="0" smtClean="0"/>
              <a:t>Первый </a:t>
            </a:r>
            <a:r>
              <a:rPr lang="ru-RU" b="1" dirty="0"/>
              <a:t>закон коммутации: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dirty="0" smtClean="0"/>
              <a:t>В </a:t>
            </a:r>
            <a:r>
              <a:rPr lang="ru-RU" dirty="0"/>
              <a:t>любом разветвлении с индуктивностью ток и магнитный поток в </a:t>
            </a:r>
            <a:r>
              <a:rPr lang="ru-RU" dirty="0" smtClean="0"/>
              <a:t>момент </a:t>
            </a:r>
            <a:r>
              <a:rPr lang="ru-RU" dirty="0"/>
              <a:t>коммутации </a:t>
            </a:r>
            <a:r>
              <a:rPr lang="ru-RU" dirty="0" smtClean="0"/>
              <a:t>сохраняют </a:t>
            </a:r>
            <a:r>
              <a:rPr lang="ru-RU" dirty="0"/>
              <a:t>те значения, которые они имели до коммутации, и </a:t>
            </a:r>
            <a:r>
              <a:rPr lang="ru-RU" dirty="0" smtClean="0"/>
              <a:t>дальше </a:t>
            </a:r>
            <a:r>
              <a:rPr lang="ru-RU" dirty="0"/>
              <a:t>начинают </a:t>
            </a:r>
            <a:r>
              <a:rPr lang="ru-RU" dirty="0" smtClean="0"/>
              <a:t>изменяться </a:t>
            </a:r>
            <a:r>
              <a:rPr lang="ru-RU" dirty="0"/>
              <a:t>от этих </a:t>
            </a:r>
            <a:r>
              <a:rPr lang="ru-RU" dirty="0" smtClean="0"/>
              <a:t>значений.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(0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+) =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(0-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141413" y="3928056"/>
            <a:ext cx="9905999" cy="251532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b="1" dirty="0" smtClean="0"/>
              <a:t>Второй закон коммутации: </a:t>
            </a:r>
          </a:p>
          <a:p>
            <a:pPr marL="0" indent="0">
              <a:buNone/>
            </a:pPr>
            <a:r>
              <a:rPr lang="ru-RU" dirty="0" smtClean="0"/>
              <a:t>На </a:t>
            </a:r>
            <a:r>
              <a:rPr lang="ru-RU" dirty="0"/>
              <a:t>любом </a:t>
            </a:r>
            <a:r>
              <a:rPr lang="ru-RU" dirty="0" smtClean="0"/>
              <a:t>участке </a:t>
            </a:r>
            <a:r>
              <a:rPr lang="ru-RU" dirty="0"/>
              <a:t>цепи с ёмкостью напряжение и заряд на ёмкости в момент коммутации сохраняют те значения, которые они имели до </a:t>
            </a:r>
            <a:r>
              <a:rPr lang="ru-RU" dirty="0" smtClean="0"/>
              <a:t>коммутации</a:t>
            </a:r>
            <a:r>
              <a:rPr lang="ru-RU" dirty="0"/>
              <a:t>, и дальше начинают изменяться от этих </a:t>
            </a:r>
            <a:r>
              <a:rPr lang="ru-RU" dirty="0" smtClean="0"/>
              <a:t>значений.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Uc</a:t>
            </a:r>
            <a:r>
              <a:rPr lang="en-US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(0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+) =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Uc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(0-)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50032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2" y="0"/>
            <a:ext cx="9905998" cy="1043189"/>
          </a:xfrm>
        </p:spPr>
        <p:txBody>
          <a:bodyPr/>
          <a:lstStyle/>
          <a:p>
            <a:r>
              <a:rPr lang="ru-RU" dirty="0" smtClean="0"/>
              <a:t>Последовательность расчета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1043189"/>
            <a:ext cx="9905999" cy="570534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Задаем </a:t>
            </a:r>
            <a:r>
              <a:rPr lang="ru-RU" dirty="0"/>
              <a:t>положительные направления токов во всех ветвях и определяем независимые начальные условия </a:t>
            </a:r>
            <a:r>
              <a:rPr lang="ru-RU" i="1" dirty="0" err="1"/>
              <a:t>u</a:t>
            </a:r>
            <a:r>
              <a:rPr lang="ru-RU" i="1" baseline="-25000" dirty="0" err="1"/>
              <a:t>C</a:t>
            </a:r>
            <a:r>
              <a:rPr lang="ru-RU" dirty="0"/>
              <a:t>(0), </a:t>
            </a:r>
            <a:r>
              <a:rPr lang="ru-RU" i="1" dirty="0" err="1"/>
              <a:t>i</a:t>
            </a:r>
            <a:r>
              <a:rPr lang="ru-RU" i="1" baseline="-25000" dirty="0" err="1"/>
              <a:t>L</a:t>
            </a:r>
            <a:r>
              <a:rPr lang="ru-RU" dirty="0"/>
              <a:t>(0</a:t>
            </a:r>
            <a:r>
              <a:rPr lang="ru-RU" dirty="0" smtClean="0"/>
              <a:t>).</a:t>
            </a:r>
            <a:endParaRPr lang="ru-RU" dirty="0"/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Составляем уравнения по законам Кирхгофа для схемы, получившейся после коммутации.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Определяем </a:t>
            </a:r>
            <a:r>
              <a:rPr lang="ru-RU" dirty="0"/>
              <a:t>корни характеристического </a:t>
            </a:r>
            <a:r>
              <a:rPr lang="ru-RU" dirty="0" smtClean="0"/>
              <a:t>уравнения.</a:t>
            </a:r>
            <a:endParaRPr lang="ru-RU" dirty="0"/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О</a:t>
            </a:r>
            <a:r>
              <a:rPr lang="ru-RU" dirty="0" smtClean="0"/>
              <a:t>пределяем </a:t>
            </a:r>
            <a:r>
              <a:rPr lang="ru-RU" dirty="0"/>
              <a:t>начальные условия искомых токов или напряжений </a:t>
            </a:r>
            <a:r>
              <a:rPr lang="ru-RU" i="1" dirty="0"/>
              <a:t>i</a:t>
            </a:r>
            <a:r>
              <a:rPr lang="ru-RU" dirty="0"/>
              <a:t>(0</a:t>
            </a:r>
            <a:r>
              <a:rPr lang="ru-RU" baseline="-25000" dirty="0"/>
              <a:t>+</a:t>
            </a:r>
            <a:r>
              <a:rPr lang="ru-RU" dirty="0"/>
              <a:t>), </a:t>
            </a:r>
            <a:r>
              <a:rPr lang="ru-RU" i="1" dirty="0"/>
              <a:t>u</a:t>
            </a:r>
            <a:r>
              <a:rPr lang="ru-RU" dirty="0"/>
              <a:t>(0</a:t>
            </a:r>
            <a:r>
              <a:rPr lang="ru-RU" baseline="-25000" dirty="0"/>
              <a:t>+</a:t>
            </a:r>
            <a:r>
              <a:rPr lang="ru-RU" dirty="0"/>
              <a:t>) и их </a:t>
            </a:r>
            <a:r>
              <a:rPr lang="ru-RU" dirty="0" smtClean="0"/>
              <a:t>производных, </a:t>
            </a:r>
            <a:r>
              <a:rPr lang="ru-RU" dirty="0"/>
              <a:t>для этого используются составленные в п.2 уравнения и определенные в п.1 независимые начальные условия (при необходимости уравнения могут быть продифференцированы</a:t>
            </a:r>
            <a:r>
              <a:rPr lang="ru-RU" dirty="0" smtClean="0"/>
              <a:t>).</a:t>
            </a:r>
            <a:endParaRPr lang="ru-RU" dirty="0"/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О</a:t>
            </a:r>
            <a:r>
              <a:rPr lang="ru-RU" dirty="0" smtClean="0"/>
              <a:t>пределяем </a:t>
            </a:r>
            <a:r>
              <a:rPr lang="ru-RU" dirty="0"/>
              <a:t>принужденные составляющие </a:t>
            </a:r>
            <a:r>
              <a:rPr lang="ru-RU" i="1" dirty="0" err="1"/>
              <a:t>i</a:t>
            </a:r>
            <a:r>
              <a:rPr lang="ru-RU" i="1" baseline="-25000" dirty="0" err="1"/>
              <a:t>пр</a:t>
            </a:r>
            <a:r>
              <a:rPr lang="ru-RU" dirty="0"/>
              <a:t>, </a:t>
            </a:r>
            <a:r>
              <a:rPr lang="ru-RU" i="1" dirty="0" err="1"/>
              <a:t>u</a:t>
            </a:r>
            <a:r>
              <a:rPr lang="ru-RU" i="1" baseline="-25000" dirty="0" err="1"/>
              <a:t>пр</a:t>
            </a:r>
            <a:r>
              <a:rPr lang="ru-RU" dirty="0"/>
              <a:t>, выполнив расчет схемы в установившемся режиме известными </a:t>
            </a:r>
            <a:r>
              <a:rPr lang="ru-RU" dirty="0" smtClean="0"/>
              <a:t>методами.</a:t>
            </a:r>
            <a:endParaRPr lang="ru-RU" dirty="0"/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Р</a:t>
            </a:r>
            <a:r>
              <a:rPr lang="ru-RU" dirty="0" smtClean="0"/>
              <a:t>ассчитываем </a:t>
            </a:r>
            <a:r>
              <a:rPr lang="ru-RU" dirty="0"/>
              <a:t>свободные составляющие искомых переходных величин (</a:t>
            </a:r>
            <a:r>
              <a:rPr lang="ru-RU" i="1" dirty="0" err="1"/>
              <a:t>i</a:t>
            </a:r>
            <a:r>
              <a:rPr lang="ru-RU" i="1" baseline="-25000" dirty="0" err="1"/>
              <a:t>св</a:t>
            </a:r>
            <a:r>
              <a:rPr lang="ru-RU" i="1" dirty="0"/>
              <a:t>, </a:t>
            </a:r>
            <a:r>
              <a:rPr lang="ru-RU" i="1" dirty="0" err="1"/>
              <a:t>u</a:t>
            </a:r>
            <a:r>
              <a:rPr lang="ru-RU" i="1" baseline="-25000" dirty="0" err="1"/>
              <a:t>св</a:t>
            </a:r>
            <a:r>
              <a:rPr lang="ru-RU" dirty="0"/>
              <a:t>), с учетом характера корней, полученных в п. </a:t>
            </a:r>
            <a:r>
              <a:rPr lang="ru-RU" dirty="0" smtClean="0"/>
              <a:t>3.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48270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798158"/>
          </a:xfrm>
        </p:spPr>
        <p:txBody>
          <a:bodyPr/>
          <a:lstStyle/>
          <a:p>
            <a:r>
              <a:rPr lang="ru-RU" dirty="0" smtClean="0"/>
              <a:t>Типовая задача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81039798"/>
              </p:ext>
            </p:extLst>
          </p:nvPr>
        </p:nvGraphicFramePr>
        <p:xfrm>
          <a:off x="7310158" y="1249777"/>
          <a:ext cx="2580818" cy="51937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8681">
                  <a:extLst>
                    <a:ext uri="{9D8B030D-6E8A-4147-A177-3AD203B41FA5}">
                      <a16:colId xmlns:a16="http://schemas.microsoft.com/office/drawing/2014/main" xmlns="" val="1181688884"/>
                    </a:ext>
                  </a:extLst>
                </a:gridCol>
                <a:gridCol w="509644">
                  <a:extLst>
                    <a:ext uri="{9D8B030D-6E8A-4147-A177-3AD203B41FA5}">
                      <a16:colId xmlns:a16="http://schemas.microsoft.com/office/drawing/2014/main" xmlns="" val="3462349414"/>
                    </a:ext>
                  </a:extLst>
                </a:gridCol>
                <a:gridCol w="1602493">
                  <a:extLst>
                    <a:ext uri="{9D8B030D-6E8A-4147-A177-3AD203B41FA5}">
                      <a16:colId xmlns:a16="http://schemas.microsoft.com/office/drawing/2014/main" xmlns="" val="2380765345"/>
                    </a:ext>
                  </a:extLst>
                </a:gridCol>
              </a:tblGrid>
              <a:tr h="573022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i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Дано:</a:t>
                      </a:r>
                      <a:endParaRPr lang="ru-RU" sz="2000" b="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xmlns="" val="379131238"/>
                  </a:ext>
                </a:extLst>
              </a:tr>
              <a:tr h="5730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i="1" dirty="0">
                          <a:effectLst/>
                          <a:latin typeface="+mn-lt"/>
                        </a:rPr>
                        <a:t>E</a:t>
                      </a:r>
                      <a:endParaRPr lang="ru-RU" sz="2000" b="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i="1" dirty="0">
                          <a:effectLst/>
                          <a:latin typeface="+mn-lt"/>
                        </a:rPr>
                        <a:t>=</a:t>
                      </a:r>
                      <a:endParaRPr lang="ru-RU" sz="2000" b="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i="1" dirty="0">
                          <a:effectLst/>
                          <a:latin typeface="+mn-lt"/>
                        </a:rPr>
                        <a:t>150В;</a:t>
                      </a:r>
                      <a:endParaRPr lang="ru-RU" sz="2000" b="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xmlns="" val="818489615"/>
                  </a:ext>
                </a:extLst>
              </a:tr>
              <a:tr h="5730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i="1" dirty="0">
                          <a:effectLst/>
                          <a:latin typeface="+mn-lt"/>
                        </a:rPr>
                        <a:t>C</a:t>
                      </a:r>
                      <a:endParaRPr lang="ru-RU" sz="2000" b="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i="1" dirty="0">
                          <a:effectLst/>
                          <a:latin typeface="+mn-lt"/>
                        </a:rPr>
                        <a:t>=</a:t>
                      </a:r>
                      <a:endParaRPr lang="ru-RU" sz="2000" b="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i="1" dirty="0">
                          <a:effectLst/>
                          <a:latin typeface="+mn-lt"/>
                        </a:rPr>
                        <a:t>5 мкФ;</a:t>
                      </a:r>
                      <a:endParaRPr lang="ru-RU" sz="2000" b="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xmlns="" val="3242110891"/>
                  </a:ext>
                </a:extLst>
              </a:tr>
              <a:tr h="5730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i="1" dirty="0">
                          <a:effectLst/>
                          <a:latin typeface="+mn-lt"/>
                        </a:rPr>
                        <a:t>L</a:t>
                      </a:r>
                      <a:endParaRPr lang="ru-RU" sz="2000" b="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i="1" dirty="0">
                          <a:effectLst/>
                          <a:latin typeface="+mn-lt"/>
                        </a:rPr>
                        <a:t>=</a:t>
                      </a:r>
                      <a:endParaRPr lang="ru-RU" sz="2000" b="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i="1" dirty="0">
                          <a:effectLst/>
                          <a:latin typeface="+mn-lt"/>
                        </a:rPr>
                        <a:t>2 </a:t>
                      </a:r>
                      <a:r>
                        <a:rPr lang="ru-RU" sz="2000" b="0" i="1" dirty="0" err="1">
                          <a:effectLst/>
                          <a:latin typeface="+mn-lt"/>
                        </a:rPr>
                        <a:t>мГн</a:t>
                      </a:r>
                      <a:r>
                        <a:rPr lang="ru-RU" sz="2000" b="0" i="1" dirty="0">
                          <a:effectLst/>
                          <a:latin typeface="+mn-lt"/>
                        </a:rPr>
                        <a:t>;</a:t>
                      </a:r>
                      <a:endParaRPr lang="ru-RU" sz="2000" b="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xmlns="" val="2486035440"/>
                  </a:ext>
                </a:extLst>
              </a:tr>
              <a:tr h="5730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i="1" dirty="0">
                          <a:effectLst/>
                          <a:latin typeface="+mn-lt"/>
                        </a:rPr>
                        <a:t>R</a:t>
                      </a:r>
                      <a:r>
                        <a:rPr lang="ru-RU" sz="2000" b="0" i="1" baseline="-25000" dirty="0">
                          <a:effectLst/>
                          <a:latin typeface="+mn-lt"/>
                        </a:rPr>
                        <a:t>1</a:t>
                      </a:r>
                      <a:endParaRPr lang="ru-RU" sz="2000" b="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i="1" dirty="0">
                          <a:effectLst/>
                          <a:latin typeface="+mn-lt"/>
                        </a:rPr>
                        <a:t>=</a:t>
                      </a:r>
                      <a:endParaRPr lang="ru-RU" sz="2000" b="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i="1" dirty="0">
                          <a:effectLst/>
                          <a:latin typeface="+mn-lt"/>
                        </a:rPr>
                        <a:t>10 Ом;</a:t>
                      </a:r>
                      <a:endParaRPr lang="ru-RU" sz="2000" b="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xmlns="" val="4267143305"/>
                  </a:ext>
                </a:extLst>
              </a:tr>
              <a:tr h="5730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i="1" dirty="0">
                          <a:effectLst/>
                          <a:latin typeface="+mn-lt"/>
                        </a:rPr>
                        <a:t>R</a:t>
                      </a:r>
                      <a:r>
                        <a:rPr lang="ru-RU" sz="2000" b="0" i="1" baseline="-25000" dirty="0">
                          <a:effectLst/>
                          <a:latin typeface="+mn-lt"/>
                        </a:rPr>
                        <a:t>2</a:t>
                      </a:r>
                      <a:endParaRPr lang="ru-RU" sz="2000" b="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i="1" dirty="0">
                          <a:effectLst/>
                          <a:latin typeface="+mn-lt"/>
                        </a:rPr>
                        <a:t>=</a:t>
                      </a:r>
                      <a:endParaRPr lang="ru-RU" sz="2000" b="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i="1" dirty="0">
                          <a:effectLst/>
                          <a:latin typeface="+mn-lt"/>
                        </a:rPr>
                        <a:t>10 Ом;</a:t>
                      </a:r>
                      <a:endParaRPr lang="ru-RU" sz="2000" b="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xmlns="" val="1308039228"/>
                  </a:ext>
                </a:extLst>
              </a:tr>
              <a:tr h="5730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i="1" dirty="0">
                          <a:effectLst/>
                          <a:latin typeface="+mn-lt"/>
                        </a:rPr>
                        <a:t>R</a:t>
                      </a:r>
                      <a:r>
                        <a:rPr lang="en-US" sz="2000" b="0" i="1" baseline="-25000" dirty="0">
                          <a:effectLst/>
                          <a:latin typeface="+mn-lt"/>
                        </a:rPr>
                        <a:t>3</a:t>
                      </a:r>
                      <a:endParaRPr lang="ru-RU" sz="2000" b="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i="1" dirty="0">
                          <a:effectLst/>
                          <a:latin typeface="+mn-lt"/>
                        </a:rPr>
                        <a:t>=</a:t>
                      </a:r>
                      <a:endParaRPr lang="ru-RU" sz="2000" b="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i="1" dirty="0">
                          <a:effectLst/>
                          <a:latin typeface="+mn-lt"/>
                        </a:rPr>
                        <a:t>5 </a:t>
                      </a:r>
                      <a:r>
                        <a:rPr lang="ru-RU" sz="2000" b="0" i="1" dirty="0">
                          <a:effectLst/>
                          <a:latin typeface="+mn-lt"/>
                        </a:rPr>
                        <a:t>Ом</a:t>
                      </a:r>
                      <a:r>
                        <a:rPr lang="en-US" sz="2000" b="0" i="1" dirty="0">
                          <a:effectLst/>
                          <a:latin typeface="+mn-lt"/>
                        </a:rPr>
                        <a:t>;</a:t>
                      </a:r>
                      <a:endParaRPr lang="ru-RU" sz="2000" b="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xmlns="" val="2980452229"/>
                  </a:ext>
                </a:extLst>
              </a:tr>
              <a:tr h="573022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i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Найти:</a:t>
                      </a:r>
                      <a:endParaRPr lang="ru-RU" sz="2000" b="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xmlns="" val="435051786"/>
                  </a:ext>
                </a:extLst>
              </a:tr>
              <a:tr h="573022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ru-RU" sz="2000" b="0" i="1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20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0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2000" b="0" i="1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0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0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2000" b="0" i="1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20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0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2000" b="0" i="1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20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0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</a:t>
                      </a:r>
                      <a:r>
                        <a:rPr lang="en-US" sz="2000" b="0" i="1" kern="1200" baseline="-250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r>
                        <a:rPr lang="en-US" sz="20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0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</a:t>
                      </a:r>
                      <a:r>
                        <a:rPr lang="en-US" sz="2000" b="0" i="1" kern="1200" baseline="-250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endParaRPr lang="ru-RU" sz="2000" b="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xmlns="" val="1570503194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223" y="1249777"/>
            <a:ext cx="4789500" cy="453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1529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167758"/>
            <a:ext cx="9905998" cy="1478570"/>
          </a:xfrm>
        </p:spPr>
        <p:txBody>
          <a:bodyPr/>
          <a:lstStyle/>
          <a:p>
            <a:r>
              <a:rPr lang="ru-RU" dirty="0"/>
              <a:t>Расчет токов и напряжений до коммутации (t=0-)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438900" y="1735684"/>
            <a:ext cx="5295900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61950" algn="just" defTabSz="914400" eaLnBrk="0" fontAlgn="base" hangingPunct="0">
              <a:spcBef>
                <a:spcPts val="1200"/>
              </a:spcBef>
              <a:spcAft>
                <a:spcPct val="0"/>
              </a:spcAft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Так как сопротивление конденсатора (идеального) постоянному току стремится к </a:t>
            </a:r>
            <a:r>
              <a:rPr lang="ru-RU" altLang="ru-RU" sz="2000" dirty="0" smtClean="0">
                <a:latin typeface="+mj-lt"/>
                <a:ea typeface="Times New Roman" panose="02020603050405020304" pitchFamily="18" charset="0"/>
              </a:rPr>
              <a:t>бесконечности, </a:t>
            </a:r>
            <a:r>
              <a:rPr lang="ru-RU" altLang="ru-RU" sz="2000" dirty="0">
                <a:latin typeface="+mj-lt"/>
                <a:ea typeface="Times New Roman" panose="02020603050405020304" pitchFamily="18" charset="0"/>
              </a:rPr>
              <a:t>а катушка индуктивности (идеальная) не представляет сопротивления постоянному току (R = 0), то </a:t>
            </a:r>
            <a:r>
              <a:rPr lang="ru-RU" altLang="ru-RU" sz="2000" dirty="0" err="1">
                <a:latin typeface="+mj-lt"/>
                <a:ea typeface="Times New Roman" panose="02020603050405020304" pitchFamily="18" charset="0"/>
              </a:rPr>
              <a:t>докоммутационная</a:t>
            </a:r>
            <a:r>
              <a:rPr lang="ru-RU" altLang="ru-RU" sz="2000" dirty="0">
                <a:latin typeface="+mj-lt"/>
                <a:ea typeface="Times New Roman" panose="02020603050405020304" pitchFamily="18" charset="0"/>
              </a:rPr>
              <a:t> схема будет выглядеть следующим </a:t>
            </a:r>
            <a:r>
              <a:rPr lang="ru-RU" altLang="ru-RU" sz="2000" dirty="0" smtClean="0">
                <a:latin typeface="+mj-lt"/>
                <a:ea typeface="Times New Roman" panose="02020603050405020304" pitchFamily="18" charset="0"/>
              </a:rPr>
              <a:t>образом:</a:t>
            </a:r>
            <a:endParaRPr lang="ru-RU" altLang="ru-RU" sz="2000" dirty="0">
              <a:latin typeface="+mj-lt"/>
              <a:ea typeface="Times New Roman" panose="02020603050405020304" pitchFamily="18" charset="0"/>
            </a:endParaRPr>
          </a:p>
          <a:p>
            <a:pPr indent="540385">
              <a:spcAft>
                <a:spcPts val="0"/>
              </a:spcAft>
            </a:pP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0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(0</a:t>
            </a:r>
            <a:r>
              <a:rPr lang="en-US" sz="20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= i</a:t>
            </a:r>
            <a:r>
              <a:rPr lang="en-US" sz="20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(0</a:t>
            </a:r>
            <a:r>
              <a:rPr lang="en-US" sz="20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= i</a:t>
            </a:r>
            <a:r>
              <a:rPr lang="en-US" sz="20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(0</a:t>
            </a:r>
            <a:r>
              <a:rPr lang="en-US" sz="20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= i</a:t>
            </a:r>
            <a:r>
              <a:rPr lang="en-US" sz="20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(0</a:t>
            </a:r>
            <a:r>
              <a:rPr lang="en-US" sz="20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=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(0</a:t>
            </a:r>
            <a:r>
              <a:rPr lang="en-US" sz="20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)= 0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en-US" sz="20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</a:p>
          <a:p>
            <a:pPr indent="540385">
              <a:spcAft>
                <a:spcPts val="0"/>
              </a:spcAft>
            </a:pPr>
            <a:r>
              <a:rPr lang="en-US" sz="20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US" sz="2400" i="1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0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(0</a:t>
            </a:r>
            <a:r>
              <a:rPr lang="en-US" sz="2000" i="1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= E=150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en-US" sz="2000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40385">
              <a:spcAft>
                <a:spcPts val="0"/>
              </a:spcAft>
            </a:pPr>
            <a:r>
              <a:rPr lang="en-US" sz="20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US" sz="2000" i="1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20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(0</a:t>
            </a:r>
            <a:r>
              <a:rPr lang="en-US" sz="2000" i="1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= 0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13" y="1455150"/>
            <a:ext cx="5272074" cy="447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2064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2" y="199418"/>
            <a:ext cx="9905998" cy="1478570"/>
          </a:xfrm>
        </p:spPr>
        <p:txBody>
          <a:bodyPr>
            <a:normAutofit fontScale="90000"/>
          </a:bodyPr>
          <a:lstStyle/>
          <a:p>
            <a:r>
              <a:rPr lang="ru-RU" dirty="0"/>
              <a:t>Расчет токов и напряжений непосредственно после коммутации (t=0+)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48400" y="1352549"/>
            <a:ext cx="5943600" cy="5416257"/>
          </a:xfrm>
        </p:spPr>
        <p:txBody>
          <a:bodyPr>
            <a:normAutofit fontScale="92500" lnSpcReduction="10000"/>
          </a:bodyPr>
          <a:lstStyle/>
          <a:p>
            <a:pPr marL="0" indent="266700">
              <a:spcBef>
                <a:spcPts val="600"/>
              </a:spcBef>
              <a:buNone/>
            </a:pPr>
            <a:r>
              <a:rPr lang="ru-RU" dirty="0"/>
              <a:t>В соответствии с первым законом коммутации </a:t>
            </a:r>
          </a:p>
          <a:p>
            <a:pPr marL="0" indent="266700">
              <a:spcBef>
                <a:spcPts val="600"/>
              </a:spcBef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(0+) = i</a:t>
            </a:r>
            <a:r>
              <a:rPr lang="ru-RU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(0-) = 0.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266700">
              <a:spcBef>
                <a:spcPts val="600"/>
              </a:spcBef>
              <a:buNone/>
            </a:pPr>
            <a:r>
              <a:rPr lang="ru-RU" dirty="0"/>
              <a:t>В соответствии со вторым законом коммутации </a:t>
            </a:r>
          </a:p>
          <a:p>
            <a:pPr marL="0" indent="266700">
              <a:spcBef>
                <a:spcPts val="600"/>
              </a:spcBef>
              <a:buNone/>
            </a:pP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(0+) =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(0-) = 150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266700">
              <a:spcBef>
                <a:spcPts val="600"/>
              </a:spcBef>
              <a:buNone/>
            </a:pP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(0+) = i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(0+)+ i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+)=</a:t>
            </a:r>
          </a:p>
          <a:p>
            <a:pPr marL="0" indent="266700">
              <a:spcBef>
                <a:spcPts val="600"/>
              </a:spcBef>
              <a:buNone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pt-B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 - Uc (0+))/( R1+ R2</a:t>
            </a:r>
            <a:r>
              <a:rPr lang="pt-B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lvl="0" indent="2667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Tx/>
              <a:buNone/>
            </a:pPr>
            <a:r>
              <a:rPr lang="ru-RU" altLang="ru-RU" dirty="0">
                <a:ea typeface="Times New Roman" panose="02020603050405020304" pitchFamily="18" charset="0"/>
              </a:rPr>
              <a:t>Таким </a:t>
            </a:r>
            <a:r>
              <a:rPr lang="ru-RU" altLang="ru-RU" dirty="0" smtClean="0">
                <a:ea typeface="Times New Roman" panose="02020603050405020304" pitchFamily="18" charset="0"/>
              </a:rPr>
              <a:t>образом, </a:t>
            </a:r>
            <a:r>
              <a:rPr lang="ru-RU" altLang="ru-RU" dirty="0">
                <a:ea typeface="Times New Roman" panose="02020603050405020304" pitchFamily="18" charset="0"/>
              </a:rPr>
              <a:t>получили следующие значения токов и напряжений:</a:t>
            </a:r>
            <a:endParaRPr lang="ru-RU" altLang="ru-RU" sz="2000" dirty="0"/>
          </a:p>
          <a:p>
            <a:pPr marL="0" lvl="0" indent="2667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Tx/>
              <a:buNone/>
            </a:pPr>
            <a:r>
              <a:rPr lang="en-US" altLang="ru-RU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i="1" baseline="-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(0+) = 0А, </a:t>
            </a:r>
            <a:r>
              <a:rPr lang="en-US" altLang="ru-RU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i="1" baseline="-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(0+) = -30А, </a:t>
            </a:r>
            <a:endParaRPr lang="en-US" altLang="ru-RU" i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2667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Tx/>
              <a:buNone/>
            </a:pPr>
            <a:r>
              <a:rPr lang="en-US" altLang="ru-RU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i="1" baseline="-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alt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(0+)=</a:t>
            </a:r>
            <a:r>
              <a:rPr lang="ru-RU" alt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30А,</a:t>
            </a:r>
            <a:r>
              <a:rPr lang="en-US" alt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i="1" baseline="-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alt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(0+) = </a:t>
            </a:r>
            <a:r>
              <a:rPr lang="en-US" altLang="ru-RU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(0+) = 0А, </a:t>
            </a:r>
            <a:endParaRPr lang="en-US" altLang="ru-RU" i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2667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Tx/>
              <a:buNone/>
            </a:pPr>
            <a:r>
              <a:rPr lang="en-US" altLang="ru-RU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Uc</a:t>
            </a:r>
            <a:r>
              <a:rPr lang="ru-RU" alt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(0+) = 150В, </a:t>
            </a:r>
            <a:r>
              <a:rPr lang="en-US" alt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ru-RU" i="1" baseline="-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alt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(0+) = 0В.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i="1" dirty="0" smtClean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75859" y="-1296203"/>
            <a:ext cx="637033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39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Таким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обрзом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получили следующие значения токов и напряжений: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</a:t>
            </a:r>
            <a:r>
              <a:rPr kumimoji="0" lang="ru-RU" altLang="ru-RU" sz="14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(0+) = 0А, </a:t>
            </a:r>
            <a:r>
              <a:rPr kumimoji="0" lang="en-US" alt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</a:t>
            </a:r>
            <a:r>
              <a:rPr kumimoji="0" lang="ru-RU" altLang="ru-RU" sz="14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(0+) = -30А, </a:t>
            </a:r>
            <a:r>
              <a:rPr kumimoji="0" lang="en-US" alt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</a:t>
            </a:r>
            <a:r>
              <a:rPr kumimoji="0" lang="ru-RU" altLang="ru-RU" sz="14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(0+)=30А,</a:t>
            </a:r>
            <a:endParaRPr kumimoji="0" lang="en-US" alt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</a:t>
            </a:r>
            <a:r>
              <a:rPr kumimoji="0" lang="ru-RU" altLang="ru-RU" sz="14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(0+) = </a:t>
            </a:r>
            <a:r>
              <a:rPr kumimoji="0" lang="en-US" alt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(0+) = 0А, </a:t>
            </a:r>
            <a:r>
              <a:rPr kumimoji="0" lang="en-US" alt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Uc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(0+) = 150В, </a:t>
            </a:r>
            <a:r>
              <a:rPr kumimoji="0" lang="en-US" alt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</a:t>
            </a:r>
            <a:r>
              <a:rPr kumimoji="0" lang="en-US" altLang="ru-RU" sz="14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(0+) = 0В.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993" y="1365417"/>
            <a:ext cx="5164307" cy="473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7891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161318"/>
            <a:ext cx="9905998" cy="1478570"/>
          </a:xfrm>
        </p:spPr>
        <p:txBody>
          <a:bodyPr/>
          <a:lstStyle/>
          <a:p>
            <a:r>
              <a:rPr lang="ru-RU" dirty="0"/>
              <a:t>Расчет токов и напряжений в установившемся режиме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33985" y="3277395"/>
            <a:ext cx="4218165" cy="1942306"/>
          </a:xfrm>
        </p:spPr>
        <p:txBody>
          <a:bodyPr/>
          <a:lstStyle/>
          <a:p>
            <a:pPr marL="0" lvl="0" indent="0">
              <a:buNone/>
            </a:pPr>
            <a:r>
              <a:rPr lang="en-US" alt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ru-RU" i="1" baseline="-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i</a:t>
            </a:r>
            <a:r>
              <a:rPr lang="en-US" altLang="ru-RU" i="1" baseline="-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0, </a:t>
            </a:r>
            <a:endParaRPr lang="en-US" altLang="ru-RU" i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alt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ru-RU" i="1" baseline="-30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0</a:t>
            </a:r>
            <a:r>
              <a:rPr lang="ru-RU" alt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altLang="ru-RU" i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altLang="ru-RU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Uc</a:t>
            </a:r>
            <a:r>
              <a:rPr lang="en-US" alt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i</a:t>
            </a:r>
            <a:r>
              <a:rPr lang="en-US" altLang="ru-RU" i="1" baseline="-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ru-RU" i="1" baseline="-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10</a:t>
            </a:r>
            <a:r>
              <a:rPr lang="en-US" altLang="ru-RU" i="1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r>
              <a:rPr lang="en-US" alt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= 50</a:t>
            </a:r>
            <a:r>
              <a:rPr lang="ru-RU" alt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-160515" y="-2286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03373125"/>
              </p:ext>
            </p:extLst>
          </p:nvPr>
        </p:nvGraphicFramePr>
        <p:xfrm>
          <a:off x="6530797" y="2287190"/>
          <a:ext cx="5197448" cy="817959"/>
        </p:xfrm>
        <a:graphic>
          <a:graphicData uri="http://schemas.openxmlformats.org/presentationml/2006/ole">
            <p:oleObj spid="_x0000_s4133" name="Equation" r:id="rId3" imgW="2209800" imgH="457200" progId="">
              <p:embed/>
            </p:oleObj>
          </a:graphicData>
        </a:graphic>
      </p:graphicFrame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758193" y="-1296889"/>
            <a:ext cx="3545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А</a:t>
            </a:r>
            <a:r>
              <a:rPr kumimoji="0" lang="en-US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413" y="1801205"/>
            <a:ext cx="4971364" cy="436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411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2" y="161318"/>
            <a:ext cx="9905998" cy="1419832"/>
          </a:xfrm>
        </p:spPr>
        <p:txBody>
          <a:bodyPr>
            <a:normAutofit/>
          </a:bodyPr>
          <a:lstStyle/>
          <a:p>
            <a:r>
              <a:rPr lang="ru-RU" dirty="0"/>
              <a:t>Расчет переходного процесса классическим методом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21983" y="1362645"/>
            <a:ext cx="5646117" cy="97052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/>
              <a:t>Составим выражение для входного сопротивления переменному току </a:t>
            </a:r>
            <a:r>
              <a:rPr lang="en-US" sz="2000" i="1" dirty="0"/>
              <a:t>Z</a:t>
            </a:r>
            <a:r>
              <a:rPr lang="ru-RU" sz="2000" dirty="0"/>
              <a:t>(</a:t>
            </a:r>
            <a:r>
              <a:rPr lang="en-US" sz="2000" i="1" dirty="0" err="1"/>
              <a:t>jω</a:t>
            </a:r>
            <a:r>
              <a:rPr lang="ru-RU" sz="2000" dirty="0"/>
              <a:t>) между точками </a:t>
            </a:r>
            <a:r>
              <a:rPr lang="ru-RU" sz="2000" i="1" dirty="0"/>
              <a:t>a</a:t>
            </a:r>
            <a:r>
              <a:rPr lang="ru-RU" sz="2000" dirty="0"/>
              <a:t> и </a:t>
            </a:r>
            <a:r>
              <a:rPr lang="ru-RU" sz="2000" i="1" dirty="0"/>
              <a:t>b</a:t>
            </a:r>
            <a:r>
              <a:rPr lang="ru-RU" sz="2000" dirty="0"/>
              <a:t> в </a:t>
            </a:r>
            <a:r>
              <a:rPr lang="ru-RU" sz="2000" dirty="0" err="1"/>
              <a:t>послекоммутационной</a:t>
            </a:r>
            <a:r>
              <a:rPr lang="ru-RU" sz="2000" dirty="0"/>
              <a:t> схеме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248399" y="39052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41886676"/>
              </p:ext>
            </p:extLst>
          </p:nvPr>
        </p:nvGraphicFramePr>
        <p:xfrm>
          <a:off x="6852243" y="2305500"/>
          <a:ext cx="2533652" cy="1055688"/>
        </p:xfrm>
        <a:graphic>
          <a:graphicData uri="http://schemas.openxmlformats.org/presentationml/2006/ole">
            <p:oleObj spid="_x0000_s5185" name="Equation" r:id="rId3" imgW="1943100" imgH="812800" progId="">
              <p:embed/>
            </p:oleObj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5827709" y="3238725"/>
            <a:ext cx="60785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kern="800" dirty="0">
                <a:ea typeface="Times New Roman" panose="02020603050405020304" pitchFamily="18" charset="0"/>
              </a:rPr>
              <a:t>После преобразования и приравнивания к </a:t>
            </a:r>
            <a:endParaRPr lang="ru-RU" sz="1600" dirty="0">
              <a:ea typeface="Times New Roman" panose="02020603050405020304" pitchFamily="18" charset="0"/>
            </a:endParaRPr>
          </a:p>
          <a:p>
            <a:r>
              <a:rPr lang="ru-RU" kern="800" dirty="0">
                <a:ea typeface="Times New Roman" panose="02020603050405020304" pitchFamily="18" charset="0"/>
              </a:rPr>
              <a:t>нулю числителя выражения (2) получим</a:t>
            </a:r>
            <a:r>
              <a:rPr lang="ru-RU" sz="1600" dirty="0">
                <a:ea typeface="Times New Roman" panose="02020603050405020304" pitchFamily="18" charset="0"/>
              </a:rPr>
              <a:t> </a:t>
            </a:r>
            <a:r>
              <a:rPr lang="ru-RU" kern="800" dirty="0">
                <a:ea typeface="Times New Roman" panose="02020603050405020304" pitchFamily="18" charset="0"/>
              </a:rPr>
              <a:t>характеристическое уравнение</a:t>
            </a:r>
            <a:endParaRPr lang="ru-RU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172200" y="499973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25688448"/>
              </p:ext>
            </p:extLst>
          </p:nvPr>
        </p:nvGraphicFramePr>
        <p:xfrm>
          <a:off x="6553198" y="4085340"/>
          <a:ext cx="3436543" cy="1105199"/>
        </p:xfrm>
        <a:graphic>
          <a:graphicData uri="http://schemas.openxmlformats.org/presentationml/2006/ole">
            <p:oleObj spid="_x0000_s5186" name="Equation" r:id="rId4" imgW="2616120" imgH="850680" progId="">
              <p:embed/>
            </p:oleObj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6035190" y="5191075"/>
            <a:ext cx="53059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kern="800" dirty="0" smtClean="0"/>
              <a:t>Подставив численные значения и решив. Получим корни характеристического уравнения:</a:t>
            </a:r>
            <a:endParaRPr lang="ru-RU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743700" y="5943333"/>
            <a:ext cx="1278634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58450838"/>
              </p:ext>
            </p:extLst>
          </p:nvPr>
        </p:nvGraphicFramePr>
        <p:xfrm>
          <a:off x="6743700" y="5943334"/>
          <a:ext cx="2980898" cy="341684"/>
        </p:xfrm>
        <a:graphic>
          <a:graphicData uri="http://schemas.openxmlformats.org/presentationml/2006/ole">
            <p:oleObj spid="_x0000_s5187" name="Equation" r:id="rId5" imgW="2413000" imgH="279400" progId="">
              <p:embed/>
            </p:oleObj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4054" y="1664990"/>
            <a:ext cx="4710945" cy="455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01798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Контур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138</TotalTime>
  <Words>909</Words>
  <Application>Microsoft Office PowerPoint</Application>
  <PresentationFormat>Произвольный</PresentationFormat>
  <Paragraphs>113</Paragraphs>
  <Slides>18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Контур</vt:lpstr>
      <vt:lpstr>Equation</vt:lpstr>
      <vt:lpstr>Теоретические основы электротехники. Часть 3</vt:lpstr>
      <vt:lpstr>Опрос по пройденному материалу</vt:lpstr>
      <vt:lpstr>Законы коммутации</vt:lpstr>
      <vt:lpstr>Последовательность расчета</vt:lpstr>
      <vt:lpstr>Типовая задача</vt:lpstr>
      <vt:lpstr>Расчет токов и напряжений до коммутации (t=0-)</vt:lpstr>
      <vt:lpstr>Расчет токов и напряжений непосредственно после коммутации (t=0+)</vt:lpstr>
      <vt:lpstr>Расчет токов и напряжений в установившемся режиме </vt:lpstr>
      <vt:lpstr>Расчет переходного процесса классическим методом</vt:lpstr>
      <vt:lpstr>Определение i1(t)</vt:lpstr>
      <vt:lpstr>Определение i2(t) и uc(t)</vt:lpstr>
      <vt:lpstr>Расчет переходного процесса в цепи операторным методом</vt:lpstr>
      <vt:lpstr>Численное моделирование</vt:lpstr>
      <vt:lpstr>Токи в ветвях</vt:lpstr>
      <vt:lpstr>Напряжения на индуктивности и конденсаторе</vt:lpstr>
      <vt:lpstr>Итоговая проверка материала лекции</vt:lpstr>
      <vt:lpstr>Ответы на итоговую проверку</vt:lpstr>
      <vt:lpstr> лекция окончена  Спасибо за внимание!</vt:lpstr>
    </vt:vector>
  </TitlesOfParts>
  <Company>-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Теоретические основы электротехники. Часть 3</dc:title>
  <dc:creator>Пользователь Windows</dc:creator>
  <cp:lastModifiedBy>Степанов</cp:lastModifiedBy>
  <cp:revision>24</cp:revision>
  <dcterms:created xsi:type="dcterms:W3CDTF">2018-11-24T18:23:56Z</dcterms:created>
  <dcterms:modified xsi:type="dcterms:W3CDTF">2018-12-04T18:56:05Z</dcterms:modified>
</cp:coreProperties>
</file>